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318" r:id="rId2"/>
    <p:sldId id="330" r:id="rId3"/>
    <p:sldId id="332" r:id="rId4"/>
    <p:sldId id="342" r:id="rId5"/>
    <p:sldId id="343" r:id="rId6"/>
    <p:sldId id="331" r:id="rId7"/>
    <p:sldId id="319" r:id="rId8"/>
    <p:sldId id="324" r:id="rId9"/>
    <p:sldId id="325" r:id="rId10"/>
    <p:sldId id="326" r:id="rId11"/>
    <p:sldId id="327" r:id="rId12"/>
    <p:sldId id="328" r:id="rId13"/>
    <p:sldId id="329" r:id="rId14"/>
    <p:sldId id="333" r:id="rId15"/>
    <p:sldId id="334" r:id="rId16"/>
    <p:sldId id="344" r:id="rId17"/>
    <p:sldId id="345" r:id="rId18"/>
    <p:sldId id="370" r:id="rId19"/>
    <p:sldId id="361" r:id="rId20"/>
    <p:sldId id="258" r:id="rId21"/>
    <p:sldId id="260" r:id="rId22"/>
    <p:sldId id="362" r:id="rId23"/>
    <p:sldId id="262" r:id="rId24"/>
    <p:sldId id="380" r:id="rId25"/>
    <p:sldId id="264" r:id="rId26"/>
    <p:sldId id="381" r:id="rId27"/>
    <p:sldId id="267" r:id="rId28"/>
    <p:sldId id="265" r:id="rId29"/>
    <p:sldId id="346" r:id="rId30"/>
    <p:sldId id="347" r:id="rId31"/>
    <p:sldId id="348" r:id="rId32"/>
    <p:sldId id="359" r:id="rId33"/>
    <p:sldId id="360" r:id="rId34"/>
    <p:sldId id="365" r:id="rId35"/>
    <p:sldId id="373" r:id="rId36"/>
    <p:sldId id="366" r:id="rId37"/>
    <p:sldId id="364" r:id="rId38"/>
    <p:sldId id="375" r:id="rId39"/>
    <p:sldId id="367" r:id="rId40"/>
    <p:sldId id="376" r:id="rId41"/>
    <p:sldId id="374" r:id="rId42"/>
    <p:sldId id="378" r:id="rId43"/>
    <p:sldId id="349" r:id="rId44"/>
    <p:sldId id="350" r:id="rId45"/>
    <p:sldId id="283" r:id="rId46"/>
    <p:sldId id="335" r:id="rId47"/>
    <p:sldId id="336" r:id="rId48"/>
    <p:sldId id="337" r:id="rId49"/>
    <p:sldId id="338" r:id="rId50"/>
    <p:sldId id="339" r:id="rId51"/>
    <p:sldId id="352" r:id="rId52"/>
    <p:sldId id="351" r:id="rId53"/>
    <p:sldId id="353" r:id="rId54"/>
    <p:sldId id="354" r:id="rId55"/>
    <p:sldId id="340" r:id="rId56"/>
    <p:sldId id="355" r:id="rId57"/>
    <p:sldId id="356" r:id="rId58"/>
    <p:sldId id="321" r:id="rId59"/>
    <p:sldId id="320" r:id="rId60"/>
    <p:sldId id="314" r:id="rId61"/>
    <p:sldId id="379" r:id="rId62"/>
    <p:sldId id="285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57" autoAdjust="0"/>
  </p:normalViewPr>
  <p:slideViewPr>
    <p:cSldViewPr snapToGrid="0">
      <p:cViewPr varScale="1">
        <p:scale>
          <a:sx n="102" d="100"/>
          <a:sy n="102" d="100"/>
        </p:scale>
        <p:origin x="150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84E29B-2FD0-4EBA-9014-3F41F50F551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pt-BR"/>
        </a:p>
      </dgm:t>
    </dgm:pt>
    <dgm:pt modelId="{B50E94AB-CBC0-47B6-9D6E-0109AB4DD76E}">
      <dgm:prSet phldrT="[Texto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GET</a:t>
          </a:r>
        </a:p>
      </dgm:t>
    </dgm:pt>
    <dgm:pt modelId="{C18C1574-71F7-463A-82F4-7C963B2F0BCD}" type="parTrans" cxnId="{FF84B671-C35D-467E-A0EF-E79B7B2D3229}">
      <dgm:prSet/>
      <dgm:spPr/>
      <dgm:t>
        <a:bodyPr/>
        <a:lstStyle/>
        <a:p>
          <a:endParaRPr lang="pt-BR"/>
        </a:p>
      </dgm:t>
    </dgm:pt>
    <dgm:pt modelId="{C5CC0EBF-FA76-4FD2-BB1E-FDF6C72A9147}" type="sibTrans" cxnId="{FF84B671-C35D-467E-A0EF-E79B7B2D3229}">
      <dgm:prSet/>
      <dgm:spPr/>
      <dgm:t>
        <a:bodyPr/>
        <a:lstStyle/>
        <a:p>
          <a:endParaRPr lang="pt-BR"/>
        </a:p>
      </dgm:t>
    </dgm:pt>
    <dgm:pt modelId="{BAAFCECF-83D0-4B9A-9169-C8DC54D7CC30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Recupera informações</a:t>
          </a:r>
        </a:p>
      </dgm:t>
    </dgm:pt>
    <dgm:pt modelId="{5DA729AF-2E6A-4993-BCA8-9EB511EE0066}" type="parTrans" cxnId="{4406682B-1D67-4399-9F27-2F2BB7C3F6F8}">
      <dgm:prSet/>
      <dgm:spPr/>
      <dgm:t>
        <a:bodyPr/>
        <a:lstStyle/>
        <a:p>
          <a:endParaRPr lang="pt-BR"/>
        </a:p>
      </dgm:t>
    </dgm:pt>
    <dgm:pt modelId="{E7520080-DBC1-4D66-A079-856843B62164}" type="sibTrans" cxnId="{4406682B-1D67-4399-9F27-2F2BB7C3F6F8}">
      <dgm:prSet/>
      <dgm:spPr/>
      <dgm:t>
        <a:bodyPr/>
        <a:lstStyle/>
        <a:p>
          <a:endParaRPr lang="pt-BR"/>
        </a:p>
      </dgm:t>
    </dgm:pt>
    <dgm:pt modelId="{6AB8B752-74F9-4754-9BB5-F089D7EED6EE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Listar/exibir</a:t>
          </a:r>
        </a:p>
      </dgm:t>
    </dgm:pt>
    <dgm:pt modelId="{A3140EC8-99F2-4593-BBE4-CDD688A25AE4}" type="parTrans" cxnId="{DCFAC9F3-6202-49A8-AAB5-A27A6C7A1367}">
      <dgm:prSet/>
      <dgm:spPr/>
      <dgm:t>
        <a:bodyPr/>
        <a:lstStyle/>
        <a:p>
          <a:endParaRPr lang="pt-BR"/>
        </a:p>
      </dgm:t>
    </dgm:pt>
    <dgm:pt modelId="{EEDE698E-C2F9-47B7-A2E9-3B05F01F44D3}" type="sibTrans" cxnId="{DCFAC9F3-6202-49A8-AAB5-A27A6C7A1367}">
      <dgm:prSet/>
      <dgm:spPr/>
      <dgm:t>
        <a:bodyPr/>
        <a:lstStyle/>
        <a:p>
          <a:endParaRPr lang="pt-BR"/>
        </a:p>
      </dgm:t>
    </dgm:pt>
    <dgm:pt modelId="{DDD71453-706A-4DD7-86EE-E2EB69B0AD51}">
      <dgm:prSet phldrT="[Texto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POST</a:t>
          </a:r>
        </a:p>
      </dgm:t>
    </dgm:pt>
    <dgm:pt modelId="{03B1EDD5-CCA4-479C-8C90-FCD36717B38C}" type="parTrans" cxnId="{846538E8-75B3-4209-A458-1678CD7D39BA}">
      <dgm:prSet/>
      <dgm:spPr/>
      <dgm:t>
        <a:bodyPr/>
        <a:lstStyle/>
        <a:p>
          <a:endParaRPr lang="pt-BR"/>
        </a:p>
      </dgm:t>
    </dgm:pt>
    <dgm:pt modelId="{58AE018D-74CE-4C25-9F4D-63CBF633ECDE}" type="sibTrans" cxnId="{846538E8-75B3-4209-A458-1678CD7D39BA}">
      <dgm:prSet/>
      <dgm:spPr/>
      <dgm:t>
        <a:bodyPr/>
        <a:lstStyle/>
        <a:p>
          <a:endParaRPr lang="pt-BR"/>
        </a:p>
      </dgm:t>
    </dgm:pt>
    <dgm:pt modelId="{1AF65719-FEA8-4F6D-9EA6-84B3383A2B51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Gravar/Inserir </a:t>
          </a:r>
        </a:p>
      </dgm:t>
    </dgm:pt>
    <dgm:pt modelId="{D4A3B9F9-5023-4BDA-A158-21488278E7A2}" type="parTrans" cxnId="{3943B914-AF25-48A0-8961-8BF47897F29D}">
      <dgm:prSet/>
      <dgm:spPr/>
      <dgm:t>
        <a:bodyPr/>
        <a:lstStyle/>
        <a:p>
          <a:endParaRPr lang="pt-BR"/>
        </a:p>
      </dgm:t>
    </dgm:pt>
    <dgm:pt modelId="{5C408EF3-77E0-4E13-9A21-632493AE8B68}" type="sibTrans" cxnId="{3943B914-AF25-48A0-8961-8BF47897F29D}">
      <dgm:prSet/>
      <dgm:spPr/>
      <dgm:t>
        <a:bodyPr/>
        <a:lstStyle/>
        <a:p>
          <a:endParaRPr lang="pt-BR"/>
        </a:p>
      </dgm:t>
    </dgm:pt>
    <dgm:pt modelId="{22BAB790-F84C-42D7-B993-199BC94448D9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Login/Cadastros</a:t>
          </a:r>
        </a:p>
      </dgm:t>
    </dgm:pt>
    <dgm:pt modelId="{2D4FAC42-2742-42C0-93B1-77A3845D1E4A}" type="parTrans" cxnId="{79C72264-19CC-4510-BA28-4BE56E6AE797}">
      <dgm:prSet/>
      <dgm:spPr/>
      <dgm:t>
        <a:bodyPr/>
        <a:lstStyle/>
        <a:p>
          <a:endParaRPr lang="pt-BR"/>
        </a:p>
      </dgm:t>
    </dgm:pt>
    <dgm:pt modelId="{FE7EDC43-2A33-4523-B4D0-FFFB789917CB}" type="sibTrans" cxnId="{79C72264-19CC-4510-BA28-4BE56E6AE797}">
      <dgm:prSet/>
      <dgm:spPr/>
      <dgm:t>
        <a:bodyPr/>
        <a:lstStyle/>
        <a:p>
          <a:endParaRPr lang="pt-BR"/>
        </a:p>
      </dgm:t>
    </dgm:pt>
    <dgm:pt modelId="{14B4A342-54D9-4B3F-AB25-5EB884ECEC71}">
      <dgm:prSet phldrT="[Texto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PUT</a:t>
          </a:r>
        </a:p>
      </dgm:t>
    </dgm:pt>
    <dgm:pt modelId="{2F23050E-8387-45E9-8A1A-5EF9ADD5AE78}" type="parTrans" cxnId="{3F9E542E-7951-4729-8E10-DAC964980543}">
      <dgm:prSet/>
      <dgm:spPr/>
      <dgm:t>
        <a:bodyPr/>
        <a:lstStyle/>
        <a:p>
          <a:endParaRPr lang="pt-BR"/>
        </a:p>
      </dgm:t>
    </dgm:pt>
    <dgm:pt modelId="{7C7494A0-6138-4975-BEB7-4FCBD1A83AF3}" type="sibTrans" cxnId="{3F9E542E-7951-4729-8E10-DAC964980543}">
      <dgm:prSet/>
      <dgm:spPr/>
      <dgm:t>
        <a:bodyPr/>
        <a:lstStyle/>
        <a:p>
          <a:endParaRPr lang="pt-BR"/>
        </a:p>
      </dgm:t>
    </dgm:pt>
    <dgm:pt modelId="{18502B4B-9E0B-42BC-AC61-F02D6C6D6F16}">
      <dgm:prSet phldrT="[Texto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DELETE</a:t>
          </a:r>
        </a:p>
      </dgm:t>
    </dgm:pt>
    <dgm:pt modelId="{3CC2DD1D-ACDA-413C-A7D1-7FA8AAD36210}" type="parTrans" cxnId="{2C274073-B0EE-472A-A1DE-8FC865AA5319}">
      <dgm:prSet/>
      <dgm:spPr/>
      <dgm:t>
        <a:bodyPr/>
        <a:lstStyle/>
        <a:p>
          <a:endParaRPr lang="pt-BR"/>
        </a:p>
      </dgm:t>
    </dgm:pt>
    <dgm:pt modelId="{A4893357-19E9-45D6-A992-F555EA4D6BA8}" type="sibTrans" cxnId="{2C274073-B0EE-472A-A1DE-8FC865AA5319}">
      <dgm:prSet/>
      <dgm:spPr/>
      <dgm:t>
        <a:bodyPr/>
        <a:lstStyle/>
        <a:p>
          <a:endParaRPr lang="pt-BR"/>
        </a:p>
      </dgm:t>
    </dgm:pt>
    <dgm:pt modelId="{0B5A9B88-44E6-4675-AC59-49E1361E97C3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Atualizar informações</a:t>
          </a:r>
        </a:p>
      </dgm:t>
    </dgm:pt>
    <dgm:pt modelId="{F94FF967-EB03-4DA7-BF85-91BAA5D61115}" type="parTrans" cxnId="{0EB8E259-0167-493F-B03C-377C1042489D}">
      <dgm:prSet/>
      <dgm:spPr/>
      <dgm:t>
        <a:bodyPr/>
        <a:lstStyle/>
        <a:p>
          <a:endParaRPr lang="pt-BR"/>
        </a:p>
      </dgm:t>
    </dgm:pt>
    <dgm:pt modelId="{D62E9D68-DBBA-4732-9435-C8FBBA1676BF}" type="sibTrans" cxnId="{0EB8E259-0167-493F-B03C-377C1042489D}">
      <dgm:prSet/>
      <dgm:spPr/>
      <dgm:t>
        <a:bodyPr/>
        <a:lstStyle/>
        <a:p>
          <a:endParaRPr lang="pt-BR"/>
        </a:p>
      </dgm:t>
    </dgm:pt>
    <dgm:pt modelId="{A5963B72-3CF7-4CE7-82EA-5AD9C409B61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Excluir informações </a:t>
          </a:r>
        </a:p>
      </dgm:t>
    </dgm:pt>
    <dgm:pt modelId="{9164604E-E088-42EC-A2E7-BEC3988D1006}" type="parTrans" cxnId="{4E12322D-F2F4-4336-A569-10F5A9621A32}">
      <dgm:prSet/>
      <dgm:spPr/>
      <dgm:t>
        <a:bodyPr/>
        <a:lstStyle/>
        <a:p>
          <a:endParaRPr lang="pt-BR"/>
        </a:p>
      </dgm:t>
    </dgm:pt>
    <dgm:pt modelId="{B036D9F6-3668-4399-9082-F65433FCAC23}" type="sibTrans" cxnId="{4E12322D-F2F4-4336-A569-10F5A9621A32}">
      <dgm:prSet/>
      <dgm:spPr/>
      <dgm:t>
        <a:bodyPr/>
        <a:lstStyle/>
        <a:p>
          <a:endParaRPr lang="pt-BR"/>
        </a:p>
      </dgm:t>
    </dgm:pt>
    <dgm:pt modelId="{276A0E2D-7AD5-4201-8E21-017AD18CFE4A}" type="pres">
      <dgm:prSet presAssocID="{F584E29B-2FD0-4EBA-9014-3F41F50F5511}" presName="root" presStyleCnt="0">
        <dgm:presLayoutVars>
          <dgm:dir/>
          <dgm:resizeHandles val="exact"/>
        </dgm:presLayoutVars>
      </dgm:prSet>
      <dgm:spPr/>
    </dgm:pt>
    <dgm:pt modelId="{597516D9-1639-4806-8B62-8CB23A0B8AB7}" type="pres">
      <dgm:prSet presAssocID="{B50E94AB-CBC0-47B6-9D6E-0109AB4DD76E}" presName="compNode" presStyleCnt="0"/>
      <dgm:spPr/>
    </dgm:pt>
    <dgm:pt modelId="{4B3498B4-A510-4EC9-AF2E-A937A15047B2}" type="pres">
      <dgm:prSet presAssocID="{B50E94AB-CBC0-47B6-9D6E-0109AB4DD7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sa"/>
        </a:ext>
      </dgm:extLst>
    </dgm:pt>
    <dgm:pt modelId="{F70861E2-4470-4277-B59E-E553102EDD08}" type="pres">
      <dgm:prSet presAssocID="{B50E94AB-CBC0-47B6-9D6E-0109AB4DD76E}" presName="iconSpace" presStyleCnt="0"/>
      <dgm:spPr/>
    </dgm:pt>
    <dgm:pt modelId="{BD10E667-A6AD-44A8-8DBE-6D54B229C716}" type="pres">
      <dgm:prSet presAssocID="{B50E94AB-CBC0-47B6-9D6E-0109AB4DD76E}" presName="parTx" presStyleLbl="revTx" presStyleIdx="0" presStyleCnt="8">
        <dgm:presLayoutVars>
          <dgm:chMax val="0"/>
          <dgm:chPref val="0"/>
        </dgm:presLayoutVars>
      </dgm:prSet>
      <dgm:spPr/>
    </dgm:pt>
    <dgm:pt modelId="{C6BA90D9-0FF7-4805-9938-34F2A07B132A}" type="pres">
      <dgm:prSet presAssocID="{B50E94AB-CBC0-47B6-9D6E-0109AB4DD76E}" presName="txSpace" presStyleCnt="0"/>
      <dgm:spPr/>
    </dgm:pt>
    <dgm:pt modelId="{DDCA0CEC-4A8C-46C7-9414-742C9F3CA76A}" type="pres">
      <dgm:prSet presAssocID="{B50E94AB-CBC0-47B6-9D6E-0109AB4DD76E}" presName="desTx" presStyleLbl="revTx" presStyleIdx="1" presStyleCnt="8">
        <dgm:presLayoutVars/>
      </dgm:prSet>
      <dgm:spPr/>
    </dgm:pt>
    <dgm:pt modelId="{4152784E-E26E-4F0C-9EB0-9FA9348004C4}" type="pres">
      <dgm:prSet presAssocID="{C5CC0EBF-FA76-4FD2-BB1E-FDF6C72A9147}" presName="sibTrans" presStyleCnt="0"/>
      <dgm:spPr/>
    </dgm:pt>
    <dgm:pt modelId="{8BC77AD0-049D-4102-9866-0A39FA512C25}" type="pres">
      <dgm:prSet presAssocID="{DDD71453-706A-4DD7-86EE-E2EB69B0AD51}" presName="compNode" presStyleCnt="0"/>
      <dgm:spPr/>
    </dgm:pt>
    <dgm:pt modelId="{FA4C81FF-4344-42B9-858E-2DCB245F3FAF}" type="pres">
      <dgm:prSet presAssocID="{DDD71453-706A-4DD7-86EE-E2EB69B0AD5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EC39D14D-D9D0-4C31-87C1-E5F9623CC847}" type="pres">
      <dgm:prSet presAssocID="{DDD71453-706A-4DD7-86EE-E2EB69B0AD51}" presName="iconSpace" presStyleCnt="0"/>
      <dgm:spPr/>
    </dgm:pt>
    <dgm:pt modelId="{916E8A57-1AF3-4B7B-836C-DB4DD35D8268}" type="pres">
      <dgm:prSet presAssocID="{DDD71453-706A-4DD7-86EE-E2EB69B0AD51}" presName="parTx" presStyleLbl="revTx" presStyleIdx="2" presStyleCnt="8">
        <dgm:presLayoutVars>
          <dgm:chMax val="0"/>
          <dgm:chPref val="0"/>
        </dgm:presLayoutVars>
      </dgm:prSet>
      <dgm:spPr/>
    </dgm:pt>
    <dgm:pt modelId="{2F85BBC9-AD83-49FD-8553-B2C608903316}" type="pres">
      <dgm:prSet presAssocID="{DDD71453-706A-4DD7-86EE-E2EB69B0AD51}" presName="txSpace" presStyleCnt="0"/>
      <dgm:spPr/>
    </dgm:pt>
    <dgm:pt modelId="{A002E742-DD0B-4373-8352-E3CB0DE7CB36}" type="pres">
      <dgm:prSet presAssocID="{DDD71453-706A-4DD7-86EE-E2EB69B0AD51}" presName="desTx" presStyleLbl="revTx" presStyleIdx="3" presStyleCnt="8">
        <dgm:presLayoutVars/>
      </dgm:prSet>
      <dgm:spPr/>
    </dgm:pt>
    <dgm:pt modelId="{6949D559-1FEB-4320-8C41-B22953D00AF6}" type="pres">
      <dgm:prSet presAssocID="{58AE018D-74CE-4C25-9F4D-63CBF633ECDE}" presName="sibTrans" presStyleCnt="0"/>
      <dgm:spPr/>
    </dgm:pt>
    <dgm:pt modelId="{1053D5D1-DC20-4E2A-B347-F48D139153B1}" type="pres">
      <dgm:prSet presAssocID="{14B4A342-54D9-4B3F-AB25-5EB884ECEC71}" presName="compNode" presStyleCnt="0"/>
      <dgm:spPr/>
    </dgm:pt>
    <dgm:pt modelId="{7AA0595D-8C37-476F-8E5E-7B26217C289C}" type="pres">
      <dgm:prSet presAssocID="{14B4A342-54D9-4B3F-AB25-5EB884ECEC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90A776CE-D233-4E70-9EF3-FC4089CD97BF}" type="pres">
      <dgm:prSet presAssocID="{14B4A342-54D9-4B3F-AB25-5EB884ECEC71}" presName="iconSpace" presStyleCnt="0"/>
      <dgm:spPr/>
    </dgm:pt>
    <dgm:pt modelId="{C351BEC0-7B41-4384-9B3F-50F69F5EAFAF}" type="pres">
      <dgm:prSet presAssocID="{14B4A342-54D9-4B3F-AB25-5EB884ECEC71}" presName="parTx" presStyleLbl="revTx" presStyleIdx="4" presStyleCnt="8">
        <dgm:presLayoutVars>
          <dgm:chMax val="0"/>
          <dgm:chPref val="0"/>
        </dgm:presLayoutVars>
      </dgm:prSet>
      <dgm:spPr/>
    </dgm:pt>
    <dgm:pt modelId="{4520A7D4-7D7E-473A-BE29-9C1F29C3013E}" type="pres">
      <dgm:prSet presAssocID="{14B4A342-54D9-4B3F-AB25-5EB884ECEC71}" presName="txSpace" presStyleCnt="0"/>
      <dgm:spPr/>
    </dgm:pt>
    <dgm:pt modelId="{D55A52EA-A870-4874-90F2-8597D666D750}" type="pres">
      <dgm:prSet presAssocID="{14B4A342-54D9-4B3F-AB25-5EB884ECEC71}" presName="desTx" presStyleLbl="revTx" presStyleIdx="5" presStyleCnt="8">
        <dgm:presLayoutVars/>
      </dgm:prSet>
      <dgm:spPr/>
    </dgm:pt>
    <dgm:pt modelId="{750D7E64-F620-4971-BFB6-175AD214DA39}" type="pres">
      <dgm:prSet presAssocID="{7C7494A0-6138-4975-BEB7-4FCBD1A83AF3}" presName="sibTrans" presStyleCnt="0"/>
      <dgm:spPr/>
    </dgm:pt>
    <dgm:pt modelId="{726919C3-2919-4ECD-B056-05E67EC09250}" type="pres">
      <dgm:prSet presAssocID="{18502B4B-9E0B-42BC-AC61-F02D6C6D6F16}" presName="compNode" presStyleCnt="0"/>
      <dgm:spPr/>
    </dgm:pt>
    <dgm:pt modelId="{F1966076-8EDB-44D8-AEA5-768987B9B6C2}" type="pres">
      <dgm:prSet presAssocID="{18502B4B-9E0B-42BC-AC61-F02D6C6D6F1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char"/>
        </a:ext>
      </dgm:extLst>
    </dgm:pt>
    <dgm:pt modelId="{9477E6FB-6B9E-4568-8020-88B1E42E3766}" type="pres">
      <dgm:prSet presAssocID="{18502B4B-9E0B-42BC-AC61-F02D6C6D6F16}" presName="iconSpace" presStyleCnt="0"/>
      <dgm:spPr/>
    </dgm:pt>
    <dgm:pt modelId="{89ED8091-F95B-4215-A7FE-6C41C6099283}" type="pres">
      <dgm:prSet presAssocID="{18502B4B-9E0B-42BC-AC61-F02D6C6D6F16}" presName="parTx" presStyleLbl="revTx" presStyleIdx="6" presStyleCnt="8">
        <dgm:presLayoutVars>
          <dgm:chMax val="0"/>
          <dgm:chPref val="0"/>
        </dgm:presLayoutVars>
      </dgm:prSet>
      <dgm:spPr/>
    </dgm:pt>
    <dgm:pt modelId="{7AB0A48C-9830-4D95-AFD1-34286879C33F}" type="pres">
      <dgm:prSet presAssocID="{18502B4B-9E0B-42BC-AC61-F02D6C6D6F16}" presName="txSpace" presStyleCnt="0"/>
      <dgm:spPr/>
    </dgm:pt>
    <dgm:pt modelId="{EC95A1F8-55EC-4649-8612-52FB529C929B}" type="pres">
      <dgm:prSet presAssocID="{18502B4B-9E0B-42BC-AC61-F02D6C6D6F16}" presName="desTx" presStyleLbl="revTx" presStyleIdx="7" presStyleCnt="8">
        <dgm:presLayoutVars/>
      </dgm:prSet>
      <dgm:spPr/>
    </dgm:pt>
  </dgm:ptLst>
  <dgm:cxnLst>
    <dgm:cxn modelId="{2295E800-CDFC-4F8D-96AF-AF3FA4203409}" type="presOf" srcId="{BAAFCECF-83D0-4B9A-9169-C8DC54D7CC30}" destId="{DDCA0CEC-4A8C-46C7-9414-742C9F3CA76A}" srcOrd="0" destOrd="0" presId="urn:microsoft.com/office/officeart/2018/5/layout/CenteredIconLabelDescriptionList"/>
    <dgm:cxn modelId="{3943B914-AF25-48A0-8961-8BF47897F29D}" srcId="{DDD71453-706A-4DD7-86EE-E2EB69B0AD51}" destId="{1AF65719-FEA8-4F6D-9EA6-84B3383A2B51}" srcOrd="0" destOrd="0" parTransId="{D4A3B9F9-5023-4BDA-A158-21488278E7A2}" sibTransId="{5C408EF3-77E0-4E13-9A21-632493AE8B68}"/>
    <dgm:cxn modelId="{4406682B-1D67-4399-9F27-2F2BB7C3F6F8}" srcId="{B50E94AB-CBC0-47B6-9D6E-0109AB4DD76E}" destId="{BAAFCECF-83D0-4B9A-9169-C8DC54D7CC30}" srcOrd="0" destOrd="0" parTransId="{5DA729AF-2E6A-4993-BCA8-9EB511EE0066}" sibTransId="{E7520080-DBC1-4D66-A079-856843B62164}"/>
    <dgm:cxn modelId="{B891942B-1AFF-4EE9-97A2-B849DB6416E7}" type="presOf" srcId="{DDD71453-706A-4DD7-86EE-E2EB69B0AD51}" destId="{916E8A57-1AF3-4B7B-836C-DB4DD35D8268}" srcOrd="0" destOrd="0" presId="urn:microsoft.com/office/officeart/2018/5/layout/CenteredIconLabelDescriptionList"/>
    <dgm:cxn modelId="{31E4EA2C-F3AA-497A-BF09-D9AF02E24E7E}" type="presOf" srcId="{B50E94AB-CBC0-47B6-9D6E-0109AB4DD76E}" destId="{BD10E667-A6AD-44A8-8DBE-6D54B229C716}" srcOrd="0" destOrd="0" presId="urn:microsoft.com/office/officeart/2018/5/layout/CenteredIconLabelDescriptionList"/>
    <dgm:cxn modelId="{4E12322D-F2F4-4336-A569-10F5A9621A32}" srcId="{18502B4B-9E0B-42BC-AC61-F02D6C6D6F16}" destId="{A5963B72-3CF7-4CE7-82EA-5AD9C409B61C}" srcOrd="0" destOrd="0" parTransId="{9164604E-E088-42EC-A2E7-BEC3988D1006}" sibTransId="{B036D9F6-3668-4399-9082-F65433FCAC23}"/>
    <dgm:cxn modelId="{3F9E542E-7951-4729-8E10-DAC964980543}" srcId="{F584E29B-2FD0-4EBA-9014-3F41F50F5511}" destId="{14B4A342-54D9-4B3F-AB25-5EB884ECEC71}" srcOrd="2" destOrd="0" parTransId="{2F23050E-8387-45E9-8A1A-5EF9ADD5AE78}" sibTransId="{7C7494A0-6138-4975-BEB7-4FCBD1A83AF3}"/>
    <dgm:cxn modelId="{A0E3A062-BBA7-4C6C-B5F4-5D0D1AF13F40}" type="presOf" srcId="{6AB8B752-74F9-4754-9BB5-F089D7EED6EE}" destId="{DDCA0CEC-4A8C-46C7-9414-742C9F3CA76A}" srcOrd="0" destOrd="1" presId="urn:microsoft.com/office/officeart/2018/5/layout/CenteredIconLabelDescriptionList"/>
    <dgm:cxn modelId="{79C72264-19CC-4510-BA28-4BE56E6AE797}" srcId="{DDD71453-706A-4DD7-86EE-E2EB69B0AD51}" destId="{22BAB790-F84C-42D7-B993-199BC94448D9}" srcOrd="1" destOrd="0" parTransId="{2D4FAC42-2742-42C0-93B1-77A3845D1E4A}" sibTransId="{FE7EDC43-2A33-4523-B4D0-FFFB789917CB}"/>
    <dgm:cxn modelId="{46866F68-138B-4EBF-8F48-888F9BD8144F}" type="presOf" srcId="{F584E29B-2FD0-4EBA-9014-3F41F50F5511}" destId="{276A0E2D-7AD5-4201-8E21-017AD18CFE4A}" srcOrd="0" destOrd="0" presId="urn:microsoft.com/office/officeart/2018/5/layout/CenteredIconLabelDescriptionList"/>
    <dgm:cxn modelId="{FF84B671-C35D-467E-A0EF-E79B7B2D3229}" srcId="{F584E29B-2FD0-4EBA-9014-3F41F50F5511}" destId="{B50E94AB-CBC0-47B6-9D6E-0109AB4DD76E}" srcOrd="0" destOrd="0" parTransId="{C18C1574-71F7-463A-82F4-7C963B2F0BCD}" sibTransId="{C5CC0EBF-FA76-4FD2-BB1E-FDF6C72A9147}"/>
    <dgm:cxn modelId="{2C274073-B0EE-472A-A1DE-8FC865AA5319}" srcId="{F584E29B-2FD0-4EBA-9014-3F41F50F5511}" destId="{18502B4B-9E0B-42BC-AC61-F02D6C6D6F16}" srcOrd="3" destOrd="0" parTransId="{3CC2DD1D-ACDA-413C-A7D1-7FA8AAD36210}" sibTransId="{A4893357-19E9-45D6-A992-F555EA4D6BA8}"/>
    <dgm:cxn modelId="{0EB8E259-0167-493F-B03C-377C1042489D}" srcId="{14B4A342-54D9-4B3F-AB25-5EB884ECEC71}" destId="{0B5A9B88-44E6-4675-AC59-49E1361E97C3}" srcOrd="0" destOrd="0" parTransId="{F94FF967-EB03-4DA7-BF85-91BAA5D61115}" sibTransId="{D62E9D68-DBBA-4732-9435-C8FBBA1676BF}"/>
    <dgm:cxn modelId="{E933FF84-5FEE-4C5D-B6E7-44C644A4678A}" type="presOf" srcId="{18502B4B-9E0B-42BC-AC61-F02D6C6D6F16}" destId="{89ED8091-F95B-4215-A7FE-6C41C6099283}" srcOrd="0" destOrd="0" presId="urn:microsoft.com/office/officeart/2018/5/layout/CenteredIconLabelDescriptionList"/>
    <dgm:cxn modelId="{F39D4897-572A-4B24-82D9-9CCCF161F619}" type="presOf" srcId="{0B5A9B88-44E6-4675-AC59-49E1361E97C3}" destId="{D55A52EA-A870-4874-90F2-8597D666D750}" srcOrd="0" destOrd="0" presId="urn:microsoft.com/office/officeart/2018/5/layout/CenteredIconLabelDescriptionList"/>
    <dgm:cxn modelId="{9E7DE8A1-D324-48B3-9B13-E95BF97A800E}" type="presOf" srcId="{A5963B72-3CF7-4CE7-82EA-5AD9C409B61C}" destId="{EC95A1F8-55EC-4649-8612-52FB529C929B}" srcOrd="0" destOrd="0" presId="urn:microsoft.com/office/officeart/2018/5/layout/CenteredIconLabelDescriptionList"/>
    <dgm:cxn modelId="{31E538C0-3BF1-4EE3-AA9F-17836C913576}" type="presOf" srcId="{14B4A342-54D9-4B3F-AB25-5EB884ECEC71}" destId="{C351BEC0-7B41-4384-9B3F-50F69F5EAFAF}" srcOrd="0" destOrd="0" presId="urn:microsoft.com/office/officeart/2018/5/layout/CenteredIconLabelDescriptionList"/>
    <dgm:cxn modelId="{2BE505DB-DE78-4958-A851-30BEB9431C85}" type="presOf" srcId="{22BAB790-F84C-42D7-B993-199BC94448D9}" destId="{A002E742-DD0B-4373-8352-E3CB0DE7CB36}" srcOrd="0" destOrd="1" presId="urn:microsoft.com/office/officeart/2018/5/layout/CenteredIconLabelDescriptionList"/>
    <dgm:cxn modelId="{846538E8-75B3-4209-A458-1678CD7D39BA}" srcId="{F584E29B-2FD0-4EBA-9014-3F41F50F5511}" destId="{DDD71453-706A-4DD7-86EE-E2EB69B0AD51}" srcOrd="1" destOrd="0" parTransId="{03B1EDD5-CCA4-479C-8C90-FCD36717B38C}" sibTransId="{58AE018D-74CE-4C25-9F4D-63CBF633ECDE}"/>
    <dgm:cxn modelId="{143158F1-9483-4A1A-8579-0F4E488DCE43}" type="presOf" srcId="{1AF65719-FEA8-4F6D-9EA6-84B3383A2B51}" destId="{A002E742-DD0B-4373-8352-E3CB0DE7CB36}" srcOrd="0" destOrd="0" presId="urn:microsoft.com/office/officeart/2018/5/layout/CenteredIconLabelDescriptionList"/>
    <dgm:cxn modelId="{DCFAC9F3-6202-49A8-AAB5-A27A6C7A1367}" srcId="{B50E94AB-CBC0-47B6-9D6E-0109AB4DD76E}" destId="{6AB8B752-74F9-4754-9BB5-F089D7EED6EE}" srcOrd="1" destOrd="0" parTransId="{A3140EC8-99F2-4593-BBE4-CDD688A25AE4}" sibTransId="{EEDE698E-C2F9-47B7-A2E9-3B05F01F44D3}"/>
    <dgm:cxn modelId="{1130D58E-6D64-4F09-8A56-B5F61771C507}" type="presParOf" srcId="{276A0E2D-7AD5-4201-8E21-017AD18CFE4A}" destId="{597516D9-1639-4806-8B62-8CB23A0B8AB7}" srcOrd="0" destOrd="0" presId="urn:microsoft.com/office/officeart/2018/5/layout/CenteredIconLabelDescriptionList"/>
    <dgm:cxn modelId="{48947272-D103-400D-83E9-C9522E1E0F70}" type="presParOf" srcId="{597516D9-1639-4806-8B62-8CB23A0B8AB7}" destId="{4B3498B4-A510-4EC9-AF2E-A937A15047B2}" srcOrd="0" destOrd="0" presId="urn:microsoft.com/office/officeart/2018/5/layout/CenteredIconLabelDescriptionList"/>
    <dgm:cxn modelId="{DBCF807E-B5D7-4FB9-8C9F-3639540CBC96}" type="presParOf" srcId="{597516D9-1639-4806-8B62-8CB23A0B8AB7}" destId="{F70861E2-4470-4277-B59E-E553102EDD08}" srcOrd="1" destOrd="0" presId="urn:microsoft.com/office/officeart/2018/5/layout/CenteredIconLabelDescriptionList"/>
    <dgm:cxn modelId="{50625C4D-E32B-4832-92C1-07E2EB34F61C}" type="presParOf" srcId="{597516D9-1639-4806-8B62-8CB23A0B8AB7}" destId="{BD10E667-A6AD-44A8-8DBE-6D54B229C716}" srcOrd="2" destOrd="0" presId="urn:microsoft.com/office/officeart/2018/5/layout/CenteredIconLabelDescriptionList"/>
    <dgm:cxn modelId="{0AD09E12-3DC3-44F3-A4F8-259640B9EC8D}" type="presParOf" srcId="{597516D9-1639-4806-8B62-8CB23A0B8AB7}" destId="{C6BA90D9-0FF7-4805-9938-34F2A07B132A}" srcOrd="3" destOrd="0" presId="urn:microsoft.com/office/officeart/2018/5/layout/CenteredIconLabelDescriptionList"/>
    <dgm:cxn modelId="{943CA61A-0A13-4CE0-9B7F-13D04422B4AD}" type="presParOf" srcId="{597516D9-1639-4806-8B62-8CB23A0B8AB7}" destId="{DDCA0CEC-4A8C-46C7-9414-742C9F3CA76A}" srcOrd="4" destOrd="0" presId="urn:microsoft.com/office/officeart/2018/5/layout/CenteredIconLabelDescriptionList"/>
    <dgm:cxn modelId="{FC07DFD1-1731-4C37-9DEB-5DA3D3DA84D7}" type="presParOf" srcId="{276A0E2D-7AD5-4201-8E21-017AD18CFE4A}" destId="{4152784E-E26E-4F0C-9EB0-9FA9348004C4}" srcOrd="1" destOrd="0" presId="urn:microsoft.com/office/officeart/2018/5/layout/CenteredIconLabelDescriptionList"/>
    <dgm:cxn modelId="{6366B1B1-5AB3-488D-9E3C-269EBD7A77A8}" type="presParOf" srcId="{276A0E2D-7AD5-4201-8E21-017AD18CFE4A}" destId="{8BC77AD0-049D-4102-9866-0A39FA512C25}" srcOrd="2" destOrd="0" presId="urn:microsoft.com/office/officeart/2018/5/layout/CenteredIconLabelDescriptionList"/>
    <dgm:cxn modelId="{1AF9D23C-0BFE-4902-A742-465374DFF1F1}" type="presParOf" srcId="{8BC77AD0-049D-4102-9866-0A39FA512C25}" destId="{FA4C81FF-4344-42B9-858E-2DCB245F3FAF}" srcOrd="0" destOrd="0" presId="urn:microsoft.com/office/officeart/2018/5/layout/CenteredIconLabelDescriptionList"/>
    <dgm:cxn modelId="{0DF756BC-F0B1-4587-BA1F-28DBB707EB97}" type="presParOf" srcId="{8BC77AD0-049D-4102-9866-0A39FA512C25}" destId="{EC39D14D-D9D0-4C31-87C1-E5F9623CC847}" srcOrd="1" destOrd="0" presId="urn:microsoft.com/office/officeart/2018/5/layout/CenteredIconLabelDescriptionList"/>
    <dgm:cxn modelId="{99CCB2E9-B16D-4114-9C8B-AC211A25D852}" type="presParOf" srcId="{8BC77AD0-049D-4102-9866-0A39FA512C25}" destId="{916E8A57-1AF3-4B7B-836C-DB4DD35D8268}" srcOrd="2" destOrd="0" presId="urn:microsoft.com/office/officeart/2018/5/layout/CenteredIconLabelDescriptionList"/>
    <dgm:cxn modelId="{9F53A716-9AA3-428E-81E7-0C0AD24BA3A8}" type="presParOf" srcId="{8BC77AD0-049D-4102-9866-0A39FA512C25}" destId="{2F85BBC9-AD83-49FD-8553-B2C608903316}" srcOrd="3" destOrd="0" presId="urn:microsoft.com/office/officeart/2018/5/layout/CenteredIconLabelDescriptionList"/>
    <dgm:cxn modelId="{D4C429AC-88B1-45A9-B0AA-E7015CCB1B07}" type="presParOf" srcId="{8BC77AD0-049D-4102-9866-0A39FA512C25}" destId="{A002E742-DD0B-4373-8352-E3CB0DE7CB36}" srcOrd="4" destOrd="0" presId="urn:microsoft.com/office/officeart/2018/5/layout/CenteredIconLabelDescriptionList"/>
    <dgm:cxn modelId="{D5FC28E8-999D-4D07-9871-0553EDAAB90A}" type="presParOf" srcId="{276A0E2D-7AD5-4201-8E21-017AD18CFE4A}" destId="{6949D559-1FEB-4320-8C41-B22953D00AF6}" srcOrd="3" destOrd="0" presId="urn:microsoft.com/office/officeart/2018/5/layout/CenteredIconLabelDescriptionList"/>
    <dgm:cxn modelId="{410DC630-4599-4CDC-A3A0-7F5535770559}" type="presParOf" srcId="{276A0E2D-7AD5-4201-8E21-017AD18CFE4A}" destId="{1053D5D1-DC20-4E2A-B347-F48D139153B1}" srcOrd="4" destOrd="0" presId="urn:microsoft.com/office/officeart/2018/5/layout/CenteredIconLabelDescriptionList"/>
    <dgm:cxn modelId="{0B286BDE-E896-467E-AC02-70DFBD2B4172}" type="presParOf" srcId="{1053D5D1-DC20-4E2A-B347-F48D139153B1}" destId="{7AA0595D-8C37-476F-8E5E-7B26217C289C}" srcOrd="0" destOrd="0" presId="urn:microsoft.com/office/officeart/2018/5/layout/CenteredIconLabelDescriptionList"/>
    <dgm:cxn modelId="{3A3C8590-EA65-4963-A267-940BDC6462FF}" type="presParOf" srcId="{1053D5D1-DC20-4E2A-B347-F48D139153B1}" destId="{90A776CE-D233-4E70-9EF3-FC4089CD97BF}" srcOrd="1" destOrd="0" presId="urn:microsoft.com/office/officeart/2018/5/layout/CenteredIconLabelDescriptionList"/>
    <dgm:cxn modelId="{96FBB7B9-D76A-43DD-9447-F55D0B57EA67}" type="presParOf" srcId="{1053D5D1-DC20-4E2A-B347-F48D139153B1}" destId="{C351BEC0-7B41-4384-9B3F-50F69F5EAFAF}" srcOrd="2" destOrd="0" presId="urn:microsoft.com/office/officeart/2018/5/layout/CenteredIconLabelDescriptionList"/>
    <dgm:cxn modelId="{010C5641-64BE-4556-9517-DD31AC154F0E}" type="presParOf" srcId="{1053D5D1-DC20-4E2A-B347-F48D139153B1}" destId="{4520A7D4-7D7E-473A-BE29-9C1F29C3013E}" srcOrd="3" destOrd="0" presId="urn:microsoft.com/office/officeart/2018/5/layout/CenteredIconLabelDescriptionList"/>
    <dgm:cxn modelId="{976D51BD-4F20-4846-AA35-2675779AAF19}" type="presParOf" srcId="{1053D5D1-DC20-4E2A-B347-F48D139153B1}" destId="{D55A52EA-A870-4874-90F2-8597D666D750}" srcOrd="4" destOrd="0" presId="urn:microsoft.com/office/officeart/2018/5/layout/CenteredIconLabelDescriptionList"/>
    <dgm:cxn modelId="{B7DC0AF7-4F32-499B-80ED-8ABA5B1D8C69}" type="presParOf" srcId="{276A0E2D-7AD5-4201-8E21-017AD18CFE4A}" destId="{750D7E64-F620-4971-BFB6-175AD214DA39}" srcOrd="5" destOrd="0" presId="urn:microsoft.com/office/officeart/2018/5/layout/CenteredIconLabelDescriptionList"/>
    <dgm:cxn modelId="{7BE28CE4-30C4-4697-9786-37B0449494CF}" type="presParOf" srcId="{276A0E2D-7AD5-4201-8E21-017AD18CFE4A}" destId="{726919C3-2919-4ECD-B056-05E67EC09250}" srcOrd="6" destOrd="0" presId="urn:microsoft.com/office/officeart/2018/5/layout/CenteredIconLabelDescriptionList"/>
    <dgm:cxn modelId="{F2717E1B-202F-4911-A0B1-4410FB2F9046}" type="presParOf" srcId="{726919C3-2919-4ECD-B056-05E67EC09250}" destId="{F1966076-8EDB-44D8-AEA5-768987B9B6C2}" srcOrd="0" destOrd="0" presId="urn:microsoft.com/office/officeart/2018/5/layout/CenteredIconLabelDescriptionList"/>
    <dgm:cxn modelId="{B09F815C-A1D0-4D69-8AB0-A5AAF654BDA9}" type="presParOf" srcId="{726919C3-2919-4ECD-B056-05E67EC09250}" destId="{9477E6FB-6B9E-4568-8020-88B1E42E3766}" srcOrd="1" destOrd="0" presId="urn:microsoft.com/office/officeart/2018/5/layout/CenteredIconLabelDescriptionList"/>
    <dgm:cxn modelId="{453E510B-9931-4979-A43B-0B3DD336E9A7}" type="presParOf" srcId="{726919C3-2919-4ECD-B056-05E67EC09250}" destId="{89ED8091-F95B-4215-A7FE-6C41C6099283}" srcOrd="2" destOrd="0" presId="urn:microsoft.com/office/officeart/2018/5/layout/CenteredIconLabelDescriptionList"/>
    <dgm:cxn modelId="{AC76B79A-5F5C-43E2-852F-E3D29F124D02}" type="presParOf" srcId="{726919C3-2919-4ECD-B056-05E67EC09250}" destId="{7AB0A48C-9830-4D95-AFD1-34286879C33F}" srcOrd="3" destOrd="0" presId="urn:microsoft.com/office/officeart/2018/5/layout/CenteredIconLabelDescriptionList"/>
    <dgm:cxn modelId="{BA196E9B-9911-4260-B780-03E12D38692C}" type="presParOf" srcId="{726919C3-2919-4ECD-B056-05E67EC09250}" destId="{EC95A1F8-55EC-4649-8612-52FB529C929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3498B4-A510-4EC9-AF2E-A937A15047B2}">
      <dsp:nvSpPr>
        <dsp:cNvPr id="0" name=""/>
        <dsp:cNvSpPr/>
      </dsp:nvSpPr>
      <dsp:spPr>
        <a:xfrm>
          <a:off x="860426" y="1032645"/>
          <a:ext cx="925804" cy="925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0E667-A6AD-44A8-8DBE-6D54B229C716}">
      <dsp:nvSpPr>
        <dsp:cNvPr id="0" name=""/>
        <dsp:cNvSpPr/>
      </dsp:nvSpPr>
      <dsp:spPr>
        <a:xfrm>
          <a:off x="750" y="2047762"/>
          <a:ext cx="2645156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500" kern="1200"/>
            <a:t>GET</a:t>
          </a:r>
        </a:p>
      </dsp:txBody>
      <dsp:txXfrm>
        <a:off x="750" y="2047762"/>
        <a:ext cx="2645156" cy="396773"/>
      </dsp:txXfrm>
    </dsp:sp>
    <dsp:sp modelId="{DDCA0CEC-4A8C-46C7-9414-742C9F3CA76A}">
      <dsp:nvSpPr>
        <dsp:cNvPr id="0" name=""/>
        <dsp:cNvSpPr/>
      </dsp:nvSpPr>
      <dsp:spPr>
        <a:xfrm>
          <a:off x="750" y="2486075"/>
          <a:ext cx="2645156" cy="623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Recupera informações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Listar/exibir</a:t>
          </a:r>
        </a:p>
      </dsp:txBody>
      <dsp:txXfrm>
        <a:off x="750" y="2486075"/>
        <a:ext cx="2645156" cy="623591"/>
      </dsp:txXfrm>
    </dsp:sp>
    <dsp:sp modelId="{FA4C81FF-4344-42B9-858E-2DCB245F3FAF}">
      <dsp:nvSpPr>
        <dsp:cNvPr id="0" name=""/>
        <dsp:cNvSpPr/>
      </dsp:nvSpPr>
      <dsp:spPr>
        <a:xfrm>
          <a:off x="3968485" y="1032645"/>
          <a:ext cx="925804" cy="925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E8A57-1AF3-4B7B-836C-DB4DD35D8268}">
      <dsp:nvSpPr>
        <dsp:cNvPr id="0" name=""/>
        <dsp:cNvSpPr/>
      </dsp:nvSpPr>
      <dsp:spPr>
        <a:xfrm>
          <a:off x="3108809" y="2047762"/>
          <a:ext cx="2645156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500" kern="1200"/>
            <a:t>POST</a:t>
          </a:r>
        </a:p>
      </dsp:txBody>
      <dsp:txXfrm>
        <a:off x="3108809" y="2047762"/>
        <a:ext cx="2645156" cy="396773"/>
      </dsp:txXfrm>
    </dsp:sp>
    <dsp:sp modelId="{A002E742-DD0B-4373-8352-E3CB0DE7CB36}">
      <dsp:nvSpPr>
        <dsp:cNvPr id="0" name=""/>
        <dsp:cNvSpPr/>
      </dsp:nvSpPr>
      <dsp:spPr>
        <a:xfrm>
          <a:off x="3108809" y="2486075"/>
          <a:ext cx="2645156" cy="623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Gravar/Inserir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Login/Cadastros</a:t>
          </a:r>
        </a:p>
      </dsp:txBody>
      <dsp:txXfrm>
        <a:off x="3108809" y="2486075"/>
        <a:ext cx="2645156" cy="623591"/>
      </dsp:txXfrm>
    </dsp:sp>
    <dsp:sp modelId="{7AA0595D-8C37-476F-8E5E-7B26217C289C}">
      <dsp:nvSpPr>
        <dsp:cNvPr id="0" name=""/>
        <dsp:cNvSpPr/>
      </dsp:nvSpPr>
      <dsp:spPr>
        <a:xfrm>
          <a:off x="7076543" y="1032645"/>
          <a:ext cx="925804" cy="925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1BEC0-7B41-4384-9B3F-50F69F5EAFAF}">
      <dsp:nvSpPr>
        <dsp:cNvPr id="0" name=""/>
        <dsp:cNvSpPr/>
      </dsp:nvSpPr>
      <dsp:spPr>
        <a:xfrm>
          <a:off x="6216868" y="2047762"/>
          <a:ext cx="2645156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500" kern="1200"/>
            <a:t>PUT</a:t>
          </a:r>
        </a:p>
      </dsp:txBody>
      <dsp:txXfrm>
        <a:off x="6216868" y="2047762"/>
        <a:ext cx="2645156" cy="396773"/>
      </dsp:txXfrm>
    </dsp:sp>
    <dsp:sp modelId="{D55A52EA-A870-4874-90F2-8597D666D750}">
      <dsp:nvSpPr>
        <dsp:cNvPr id="0" name=""/>
        <dsp:cNvSpPr/>
      </dsp:nvSpPr>
      <dsp:spPr>
        <a:xfrm>
          <a:off x="6216868" y="2486075"/>
          <a:ext cx="2645156" cy="623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Atualizar informações</a:t>
          </a:r>
        </a:p>
      </dsp:txBody>
      <dsp:txXfrm>
        <a:off x="6216868" y="2486075"/>
        <a:ext cx="2645156" cy="623591"/>
      </dsp:txXfrm>
    </dsp:sp>
    <dsp:sp modelId="{F1966076-8EDB-44D8-AEA5-768987B9B6C2}">
      <dsp:nvSpPr>
        <dsp:cNvPr id="0" name=""/>
        <dsp:cNvSpPr/>
      </dsp:nvSpPr>
      <dsp:spPr>
        <a:xfrm>
          <a:off x="10184602" y="1032645"/>
          <a:ext cx="925804" cy="9258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D8091-F95B-4215-A7FE-6C41C6099283}">
      <dsp:nvSpPr>
        <dsp:cNvPr id="0" name=""/>
        <dsp:cNvSpPr/>
      </dsp:nvSpPr>
      <dsp:spPr>
        <a:xfrm>
          <a:off x="9324926" y="2047762"/>
          <a:ext cx="2645156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500" kern="1200"/>
            <a:t>DELETE</a:t>
          </a:r>
        </a:p>
      </dsp:txBody>
      <dsp:txXfrm>
        <a:off x="9324926" y="2047762"/>
        <a:ext cx="2645156" cy="396773"/>
      </dsp:txXfrm>
    </dsp:sp>
    <dsp:sp modelId="{EC95A1F8-55EC-4649-8612-52FB529C929B}">
      <dsp:nvSpPr>
        <dsp:cNvPr id="0" name=""/>
        <dsp:cNvSpPr/>
      </dsp:nvSpPr>
      <dsp:spPr>
        <a:xfrm>
          <a:off x="9324926" y="2486075"/>
          <a:ext cx="2645156" cy="623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Excluir informações </a:t>
          </a:r>
        </a:p>
      </dsp:txBody>
      <dsp:txXfrm>
        <a:off x="9324926" y="2486075"/>
        <a:ext cx="2645156" cy="623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BD7CD80-673D-4832-9E4A-D259A06331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28990F7-BDBC-406B-AC4B-B4CD56A1B81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4FD1D-8E18-4152-A0F6-083E4D67873C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C1688C-B305-49EA-8D00-F2B1EA3F21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9AA762-625B-48EF-9E8E-D5C4BED12B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131DF-B532-49F9-939B-6EB2603664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56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D73B3-CE5A-414A-9AB3-E8FA7A3E6BE8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1FCFC-0825-441B-9534-8354FB2CC0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73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Professor: Rodrigo Fujioka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51307" y="4314328"/>
            <a:ext cx="869093" cy="374642"/>
          </a:xfrm>
        </p:spPr>
        <p:txBody>
          <a:bodyPr/>
          <a:lstStyle/>
          <a:p>
            <a:fld id="{C88D106C-5008-4FE1-BA34-AF98094F87DC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599" y="4323845"/>
            <a:ext cx="8513805" cy="365125"/>
          </a:xfrm>
        </p:spPr>
        <p:txBody>
          <a:bodyPr/>
          <a:lstStyle/>
          <a:p>
            <a:r>
              <a:rPr lang="en-US" dirty="0"/>
              <a:t>Professor: Rodrigo Fujioka | </a:t>
            </a:r>
            <a:r>
              <a:rPr lang="pt-BR" dirty="0">
                <a:hlinkClick r:id="rId3"/>
              </a:rPr>
              <a:t>https://www.fujideia.com.br/fuji </a:t>
            </a:r>
            <a:r>
              <a:rPr lang="en-US" dirty="0"/>
              <a:t>| </a:t>
            </a:r>
            <a:r>
              <a:rPr lang="pt-BR" dirty="0" err="1">
                <a:hlinkClick r:id="rId4"/>
              </a:rPr>
              <a:t>linkedin</a:t>
            </a:r>
            <a:r>
              <a:rPr lang="pt-BR" dirty="0">
                <a:hlinkClick r:id="rId4"/>
              </a:rPr>
              <a:t>/</a:t>
            </a:r>
            <a:r>
              <a:rPr lang="pt-BR" dirty="0" err="1">
                <a:hlinkClick r:id="rId4"/>
              </a:rPr>
              <a:t>rodrigofujioka</a:t>
            </a:r>
            <a:r>
              <a:rPr lang="pt-BR" dirty="0"/>
              <a:t> |</a:t>
            </a:r>
            <a:r>
              <a:rPr lang="pt-BR" dirty="0">
                <a:hlinkClick r:id="rId5"/>
              </a:rPr>
              <a:t>@</a:t>
            </a:r>
            <a:r>
              <a:rPr lang="pt-BR" dirty="0" err="1">
                <a:hlinkClick r:id="rId5"/>
              </a:rPr>
              <a:t>rodrigofujioka</a:t>
            </a:r>
            <a:r>
              <a:rPr lang="pt-BR" dirty="0"/>
              <a:t> </a:t>
            </a:r>
            <a:r>
              <a:rPr lang="en-US" dirty="0"/>
              <a:t> |</a:t>
            </a:r>
            <a:r>
              <a:rPr lang="pt-BR" dirty="0" err="1">
                <a:hlinkClick r:id="rId6"/>
              </a:rPr>
              <a:t>youtube</a:t>
            </a:r>
            <a:r>
              <a:rPr lang="pt-BR" dirty="0">
                <a:hlinkClick r:id="rId6"/>
              </a:rPr>
              <a:t>/</a:t>
            </a:r>
            <a:r>
              <a:rPr lang="pt-BR" dirty="0" err="1">
                <a:hlinkClick r:id="rId6"/>
              </a:rPr>
              <a:t>rodrigofujioka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20864" y="6356350"/>
            <a:ext cx="1085335" cy="365125"/>
          </a:xfrm>
        </p:spPr>
        <p:txBody>
          <a:bodyPr/>
          <a:lstStyle/>
          <a:p>
            <a:fld id="{8350AE81-A618-4024-A3BA-2A6D5BFF34E0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9520881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21794" y="381000"/>
            <a:ext cx="1103497" cy="365125"/>
          </a:xfrm>
        </p:spPr>
        <p:txBody>
          <a:bodyPr/>
          <a:lstStyle>
            <a:lvl1pPr algn="r">
              <a:defRPr/>
            </a:lvl1pPr>
          </a:lstStyle>
          <a:p>
            <a:fld id="{28B9160B-562B-4845-9FBD-07DB9474D0FF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799" y="379941"/>
            <a:ext cx="8798833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3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4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5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6"/>
              </a:rPr>
              <a:t>youtube/rodrigofujioka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31178" y="381000"/>
            <a:ext cx="1194114" cy="365125"/>
          </a:xfrm>
        </p:spPr>
        <p:txBody>
          <a:bodyPr/>
          <a:lstStyle>
            <a:lvl1pPr algn="r">
              <a:defRPr/>
            </a:lvl1pPr>
          </a:lstStyle>
          <a:p>
            <a:fld id="{0FDCB220-5450-4810-8ECE-14F8DFD2210E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8708218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3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4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5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6"/>
              </a:rPr>
              <a:t>youtube/rodrigofujioka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679458" y="378883"/>
            <a:ext cx="1045833" cy="365125"/>
          </a:xfrm>
        </p:spPr>
        <p:txBody>
          <a:bodyPr/>
          <a:lstStyle>
            <a:lvl1pPr algn="r">
              <a:defRPr/>
            </a:lvl1pPr>
          </a:lstStyle>
          <a:p>
            <a:fld id="{78B7BBC5-AC0E-4BE9-8810-27514E5E57CF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799" y="378883"/>
            <a:ext cx="8795951" cy="365125"/>
          </a:xfrm>
        </p:spPr>
        <p:txBody>
          <a:bodyPr/>
          <a:lstStyle/>
          <a:p>
            <a:r>
              <a:rPr lang="en-US" dirty="0"/>
              <a:t>Professor: Rodrigo Fujioka | </a:t>
            </a:r>
            <a:r>
              <a:rPr lang="pt-BR" dirty="0">
                <a:hlinkClick r:id="rId3"/>
              </a:rPr>
              <a:t>https://www.fujideia.com.br/fuji </a:t>
            </a:r>
            <a:r>
              <a:rPr lang="en-US" dirty="0"/>
              <a:t>| </a:t>
            </a:r>
            <a:r>
              <a:rPr lang="pt-BR" dirty="0" err="1">
                <a:hlinkClick r:id="rId4"/>
              </a:rPr>
              <a:t>linkedin</a:t>
            </a:r>
            <a:r>
              <a:rPr lang="pt-BR" dirty="0">
                <a:hlinkClick r:id="rId4"/>
              </a:rPr>
              <a:t>/</a:t>
            </a:r>
            <a:r>
              <a:rPr lang="pt-BR" dirty="0" err="1">
                <a:hlinkClick r:id="rId4"/>
              </a:rPr>
              <a:t>rodrigofujioka</a:t>
            </a:r>
            <a:r>
              <a:rPr lang="pt-BR" dirty="0"/>
              <a:t> |</a:t>
            </a:r>
            <a:r>
              <a:rPr lang="pt-BR" dirty="0">
                <a:hlinkClick r:id="rId5"/>
              </a:rPr>
              <a:t>@</a:t>
            </a:r>
            <a:r>
              <a:rPr lang="pt-BR" dirty="0" err="1">
                <a:hlinkClick r:id="rId5"/>
              </a:rPr>
              <a:t>rodrigofujioka</a:t>
            </a:r>
            <a:r>
              <a:rPr lang="pt-BR" dirty="0"/>
              <a:t> </a:t>
            </a:r>
            <a:r>
              <a:rPr lang="en-US" dirty="0"/>
              <a:t> |</a:t>
            </a:r>
            <a:r>
              <a:rPr lang="pt-BR" dirty="0" err="1">
                <a:hlinkClick r:id="rId6"/>
              </a:rPr>
              <a:t>youtube</a:t>
            </a:r>
            <a:r>
              <a:rPr lang="pt-BR" dirty="0">
                <a:hlinkClick r:id="rId6"/>
              </a:rPr>
              <a:t>/</a:t>
            </a:r>
            <a:r>
              <a:rPr lang="pt-BR" dirty="0" err="1">
                <a:hlinkClick r:id="rId6"/>
              </a:rPr>
              <a:t>rodrigofujioka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322010" y="6356350"/>
            <a:ext cx="1184189" cy="365125"/>
          </a:xfrm>
        </p:spPr>
        <p:txBody>
          <a:bodyPr/>
          <a:lstStyle/>
          <a:p>
            <a:fld id="{37C90465-8AD7-41BC-9DDC-966EBA823C1D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9562070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247870" y="6356350"/>
            <a:ext cx="1258330" cy="365125"/>
          </a:xfrm>
        </p:spPr>
        <p:txBody>
          <a:bodyPr/>
          <a:lstStyle/>
          <a:p>
            <a:fld id="{C45E708A-1813-4BF7-8D5A-327A3E3309B9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9454978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4962" y="6356350"/>
            <a:ext cx="1151238" cy="365125"/>
          </a:xfrm>
        </p:spPr>
        <p:txBody>
          <a:bodyPr/>
          <a:lstStyle/>
          <a:p>
            <a:fld id="{7439D42C-1251-49BA-BF22-7C4BE163AA92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799" y="6355845"/>
            <a:ext cx="9520881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646508" y="379941"/>
            <a:ext cx="1078784" cy="365125"/>
          </a:xfrm>
        </p:spPr>
        <p:txBody>
          <a:bodyPr/>
          <a:lstStyle>
            <a:lvl1pPr algn="r">
              <a:defRPr/>
            </a:lvl1pPr>
          </a:lstStyle>
          <a:p>
            <a:fld id="{0C9C37BD-63EA-4F88-AE15-76440A2143CE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8763000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3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4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5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6"/>
              </a:rPr>
              <a:t>youtube/rodrigofujioka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0EE6-CEB9-4954-94FB-8468D7FBDBBC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0"/>
            <a:ext cx="12192000" cy="6000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Curso:  Cursos de tecnologia da UBTECHTI</a:t>
            </a:r>
            <a:br>
              <a:rPr lang="pt-BR" dirty="0"/>
            </a:br>
            <a:r>
              <a:rPr lang="pt-BR" dirty="0"/>
              <a:t>Disciplina: Tecnologia de acesso a dados</a:t>
            </a:r>
          </a:p>
        </p:txBody>
      </p:sp>
      <p:sp>
        <p:nvSpPr>
          <p:cNvPr id="8" name="Retângulo 7"/>
          <p:cNvSpPr/>
          <p:nvPr userDrawn="1"/>
        </p:nvSpPr>
        <p:spPr>
          <a:xfrm>
            <a:off x="0" y="6600825"/>
            <a:ext cx="12192000" cy="257175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Prof. Rodrigo C. Fujioka   - www.rodrigofujioka.com - @</a:t>
            </a:r>
            <a:r>
              <a:rPr lang="pt-BR" dirty="0" err="1"/>
              <a:t>rodrigofujioka</a:t>
            </a:r>
            <a:r>
              <a:rPr lang="pt-BR" dirty="0"/>
              <a:t> 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1184358-D4F9-4E35-8354-913C0C65D5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58994" y="60823"/>
            <a:ext cx="1275806" cy="4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4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93642" y="6356350"/>
            <a:ext cx="1612557" cy="365125"/>
          </a:xfrm>
        </p:spPr>
        <p:txBody>
          <a:bodyPr/>
          <a:lstStyle/>
          <a:p>
            <a:fld id="{BE4BCC53-6C05-43BB-891E-99BE1351E3B5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799" y="6355845"/>
            <a:ext cx="9018373" cy="365125"/>
          </a:xfrm>
        </p:spPr>
        <p:txBody>
          <a:bodyPr/>
          <a:lstStyle/>
          <a:p>
            <a:r>
              <a:rPr lang="en-US" dirty="0"/>
              <a:t>Professor: Rodrigo Fujioka | </a:t>
            </a:r>
            <a:r>
              <a:rPr lang="pt-BR" dirty="0">
                <a:hlinkClick r:id="rId2"/>
              </a:rPr>
              <a:t>https://www.fujideia.com.br/fuji </a:t>
            </a:r>
            <a:r>
              <a:rPr lang="en-US" dirty="0"/>
              <a:t>| </a:t>
            </a:r>
            <a:r>
              <a:rPr lang="pt-BR" dirty="0" err="1">
                <a:hlinkClick r:id="rId3"/>
              </a:rPr>
              <a:t>linkedin</a:t>
            </a:r>
            <a:r>
              <a:rPr lang="pt-BR" dirty="0">
                <a:hlinkClick r:id="rId3"/>
              </a:rPr>
              <a:t>/</a:t>
            </a:r>
            <a:r>
              <a:rPr lang="pt-BR" dirty="0" err="1">
                <a:hlinkClick r:id="rId3"/>
              </a:rPr>
              <a:t>rodrigofujioka</a:t>
            </a:r>
            <a:r>
              <a:rPr lang="pt-BR" dirty="0"/>
              <a:t> |</a:t>
            </a:r>
            <a:r>
              <a:rPr lang="pt-BR" dirty="0">
                <a:hlinkClick r:id="rId4"/>
              </a:rPr>
              <a:t>@</a:t>
            </a:r>
            <a:r>
              <a:rPr lang="pt-BR" dirty="0" err="1">
                <a:hlinkClick r:id="rId4"/>
              </a:rPr>
              <a:t>rodrigofujioka</a:t>
            </a:r>
            <a:r>
              <a:rPr lang="pt-BR" dirty="0"/>
              <a:t> </a:t>
            </a:r>
            <a:r>
              <a:rPr lang="en-US" dirty="0"/>
              <a:t> |</a:t>
            </a:r>
            <a:r>
              <a:rPr lang="pt-BR" dirty="0" err="1">
                <a:hlinkClick r:id="rId5"/>
              </a:rPr>
              <a:t>youtube</a:t>
            </a:r>
            <a:r>
              <a:rPr lang="pt-BR" dirty="0">
                <a:hlinkClick r:id="rId5"/>
              </a:rPr>
              <a:t>/</a:t>
            </a:r>
            <a:r>
              <a:rPr lang="pt-BR" dirty="0" err="1">
                <a:hlinkClick r:id="rId5"/>
              </a:rPr>
              <a:t>rodrigofujioka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65276" y="381000"/>
            <a:ext cx="1260015" cy="365125"/>
          </a:xfrm>
        </p:spPr>
        <p:txBody>
          <a:bodyPr/>
          <a:lstStyle>
            <a:lvl1pPr algn="r">
              <a:defRPr/>
            </a:lvl1pPr>
          </a:lstStyle>
          <a:p>
            <a:fld id="{24C3D686-A629-4D12-98B0-99AFF65DF280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799" y="381001"/>
            <a:ext cx="8642316" cy="36406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3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4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5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6"/>
              </a:rPr>
              <a:t>youtube/rodrigofujioka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13772" y="6356350"/>
            <a:ext cx="1192427" cy="365125"/>
          </a:xfrm>
        </p:spPr>
        <p:txBody>
          <a:bodyPr/>
          <a:lstStyle/>
          <a:p>
            <a:fld id="{76200B92-672E-4541-8924-5E221039F912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9562070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593858" y="6356350"/>
            <a:ext cx="912341" cy="365125"/>
          </a:xfrm>
        </p:spPr>
        <p:txBody>
          <a:bodyPr/>
          <a:lstStyle/>
          <a:p>
            <a:fld id="{6FDA1321-16E7-4458-B231-12B589139A99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799" y="6355845"/>
            <a:ext cx="9735065" cy="365125"/>
          </a:xfrm>
        </p:spPr>
        <p:txBody>
          <a:bodyPr/>
          <a:lstStyle/>
          <a:p>
            <a:r>
              <a:rPr lang="en-US" dirty="0"/>
              <a:t>Professor: Rodrigo Fujioka | </a:t>
            </a:r>
            <a:r>
              <a:rPr lang="pt-BR" dirty="0">
                <a:hlinkClick r:id="rId2"/>
              </a:rPr>
              <a:t>https://www.fujideia.com.br/fuji </a:t>
            </a:r>
            <a:r>
              <a:rPr lang="en-US" dirty="0"/>
              <a:t>| </a:t>
            </a:r>
            <a:r>
              <a:rPr lang="pt-BR" dirty="0" err="1">
                <a:hlinkClick r:id="rId3"/>
              </a:rPr>
              <a:t>linkedin</a:t>
            </a:r>
            <a:r>
              <a:rPr lang="pt-BR" dirty="0">
                <a:hlinkClick r:id="rId3"/>
              </a:rPr>
              <a:t>/</a:t>
            </a:r>
            <a:r>
              <a:rPr lang="pt-BR" dirty="0" err="1">
                <a:hlinkClick r:id="rId3"/>
              </a:rPr>
              <a:t>rodrigofujioka</a:t>
            </a:r>
            <a:r>
              <a:rPr lang="pt-BR" dirty="0"/>
              <a:t> |</a:t>
            </a:r>
            <a:r>
              <a:rPr lang="pt-BR" dirty="0">
                <a:hlinkClick r:id="rId4"/>
              </a:rPr>
              <a:t>@</a:t>
            </a:r>
            <a:r>
              <a:rPr lang="pt-BR" dirty="0" err="1">
                <a:hlinkClick r:id="rId4"/>
              </a:rPr>
              <a:t>rodrigofujioka</a:t>
            </a:r>
            <a:r>
              <a:rPr lang="pt-BR" dirty="0"/>
              <a:t> </a:t>
            </a:r>
            <a:r>
              <a:rPr lang="en-US" dirty="0"/>
              <a:t> |</a:t>
            </a:r>
            <a:r>
              <a:rPr lang="pt-BR" dirty="0" err="1">
                <a:hlinkClick r:id="rId5"/>
              </a:rPr>
              <a:t>youtube</a:t>
            </a:r>
            <a:r>
              <a:rPr lang="pt-BR" dirty="0">
                <a:hlinkClick r:id="rId5"/>
              </a:rPr>
              <a:t>/</a:t>
            </a:r>
            <a:r>
              <a:rPr lang="pt-BR" dirty="0" err="1">
                <a:hlinkClick r:id="rId5"/>
              </a:rPr>
              <a:t>rodrigofujioka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560908" y="6356350"/>
            <a:ext cx="945292" cy="365125"/>
          </a:xfrm>
        </p:spPr>
        <p:txBody>
          <a:bodyPr/>
          <a:lstStyle/>
          <a:p>
            <a:fld id="{6A1CB045-5DEF-4751-AB27-48FEC5D74F90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9702114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346724" y="6356350"/>
            <a:ext cx="1159476" cy="365125"/>
          </a:xfrm>
        </p:spPr>
        <p:txBody>
          <a:bodyPr/>
          <a:lstStyle/>
          <a:p>
            <a:fld id="{33F318DB-B21B-4D15-A090-913D1015869F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9570308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69146" y="6356350"/>
            <a:ext cx="937054" cy="365125"/>
          </a:xfrm>
        </p:spPr>
        <p:txBody>
          <a:bodyPr/>
          <a:lstStyle/>
          <a:p>
            <a:fld id="{693BE2C5-1AF2-47E0-9307-CF6326779DB9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799" y="6355845"/>
            <a:ext cx="9298459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20864" y="6356350"/>
            <a:ext cx="1085335" cy="365125"/>
          </a:xfrm>
        </p:spPr>
        <p:txBody>
          <a:bodyPr/>
          <a:lstStyle/>
          <a:p>
            <a:fld id="{FDA17C77-21A2-45CE-A2B4-B3B1589FA338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799" y="6355845"/>
            <a:ext cx="9627973" cy="365125"/>
          </a:xfrm>
        </p:spPr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www.fujideia.com.br/fuji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https://www.youtube.com/user/rodrigofujioka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www.instagram.com/rodrigofujioka/?hl=pt-br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www.linkedin.com/in/rodrigofujioka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34832" y="6356350"/>
            <a:ext cx="1571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FCE96-6E32-4A8B-98AC-E7F5FB227A91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799" y="6355845"/>
            <a:ext cx="91089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Professor: Rodrigo Fujioka | </a:t>
            </a:r>
            <a:r>
              <a:rPr lang="pt-BR">
                <a:hlinkClick r:id="rId21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22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23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24"/>
              </a:rPr>
              <a:t>youtube/rodrigofujioka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rodrigofujioka/?hl=pt-br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www.linkedin.com/in/rodrigofujioka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www.fujideia.com.br/fuji" TargetMode="External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swapi.dev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pt-BR/docs/Web/HTTP" TargetMode="External"/><Relationship Id="rId2" Type="http://schemas.openxmlformats.org/officeDocument/2006/relationships/hyperlink" Target="https://www.devmedia.com.br/servicos-restful-verbos-http/37103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eveloper.mozilla.org/en-US/docs/Web/HTTP/Headers" TargetMode="External"/><Relationship Id="rId4" Type="http://schemas.openxmlformats.org/officeDocument/2006/relationships/hyperlink" Target="https://developer.mozilla.org/pt-BR/docs/Web/HTTP/Methods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fujideia.com.br/fuji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insomnia.re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js/js_json_xml.asp" TargetMode="External"/><Relationship Id="rId3" Type="http://schemas.openxmlformats.org/officeDocument/2006/relationships/hyperlink" Target="https://www.linkedin.com/in/rodrigofujioka/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developer.mozilla.org/pt-BR/docs/Web/JavaScript/Reference/Global_Objects/JSON" TargetMode="External"/><Relationship Id="rId7" Type="http://schemas.openxmlformats.org/officeDocument/2006/relationships/hyperlink" Target="https://www.youtube.com/user/rodrigofujioka" TargetMode="External"/><Relationship Id="rId2" Type="http://schemas.openxmlformats.org/officeDocument/2006/relationships/hyperlink" Target="https://www.json.org/json-p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rodrigofujioka/?hl=pt-br" TargetMode="External"/><Relationship Id="rId5" Type="http://schemas.openxmlformats.org/officeDocument/2006/relationships/hyperlink" Target="https://www.linkedin.com/in/rodrigofujioka/" TargetMode="External"/><Relationship Id="rId4" Type="http://schemas.openxmlformats.org/officeDocument/2006/relationships/hyperlink" Target="https://www.fujideia.com.br/fuji" TargetMode="External"/><Relationship Id="rId9" Type="http://schemas.openxmlformats.org/officeDocument/2006/relationships/hyperlink" Target="https://developer.mozilla.org/pt-BR/docs/Web/JavaScript/Reference/Global_Objects/nu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hyperlink" Target="https://www.pensador.com/autor/benjamin_frankli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devmedia.com.br/introducao-json/23166#ixzz45eKV5um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www.youtube.com/user/rodrigofujiok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rodrigofujioka/?hl=pt-br" TargetMode="External"/><Relationship Id="rId5" Type="http://schemas.openxmlformats.org/officeDocument/2006/relationships/hyperlink" Target="https://www.linkedin.com/in/rodrigofujioka/" TargetMode="External"/><Relationship Id="rId4" Type="http://schemas.openxmlformats.org/officeDocument/2006/relationships/hyperlink" Target="https://www.fujideia.com.br/fuji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developer.mozilla.org/pt-BR/docs/Aprender/JavaScript/Objetos/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hyperlink" Target="https://www.w3schools.com/j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www.linkedin.com/in/rodrigofujioka/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linkedin.com/in/rodrigofujioka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hyperlink" Target="https://developer.mozilla.org/pt-BR/docs/Learn/Server-side/Express_Nodejs/Introdu%C3%A7%C3%A3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pt-br/" TargetMode="External"/><Relationship Id="rId7" Type="http://schemas.openxmlformats.org/officeDocument/2006/relationships/hyperlink" Target="https://www.youtube.com/user/rodrigofujioka" TargetMode="External"/><Relationship Id="rId2" Type="http://schemas.openxmlformats.org/officeDocument/2006/relationships/hyperlink" Target="https://github.com/expressjs/expres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rodrigofujioka/?hl=pt-br" TargetMode="External"/><Relationship Id="rId5" Type="http://schemas.openxmlformats.org/officeDocument/2006/relationships/hyperlink" Target="https://www.linkedin.com/in/rodrigofujioka/" TargetMode="External"/><Relationship Id="rId4" Type="http://schemas.openxmlformats.org/officeDocument/2006/relationships/hyperlink" Target="https://www.fujideia.com.br/fuji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rodrigofujioka" TargetMode="External"/><Relationship Id="rId3" Type="http://schemas.openxmlformats.org/officeDocument/2006/relationships/image" Target="../media/image8.svg"/><Relationship Id="rId7" Type="http://schemas.openxmlformats.org/officeDocument/2006/relationships/hyperlink" Target="https://www.instagram.com/rodrigofujioka/?hl=pt-b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rodrigofujioka/" TargetMode="External"/><Relationship Id="rId5" Type="http://schemas.openxmlformats.org/officeDocument/2006/relationships/hyperlink" Target="https://www.fujideia.com.br/fuji" TargetMode="Externa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rodrigofujioka" TargetMode="External"/><Relationship Id="rId3" Type="http://schemas.openxmlformats.org/officeDocument/2006/relationships/hyperlink" Target="https://git-scm.com/" TargetMode="External"/><Relationship Id="rId7" Type="http://schemas.openxmlformats.org/officeDocument/2006/relationships/hyperlink" Target="https://www.instagram.com/rodrigofujioka/?hl=pt-br" TargetMode="External"/><Relationship Id="rId2" Type="http://schemas.openxmlformats.org/officeDocument/2006/relationships/hyperlink" Target="https://github.com/rodrigofujioka/clienteservidor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rodrigofujioka/" TargetMode="External"/><Relationship Id="rId5" Type="http://schemas.openxmlformats.org/officeDocument/2006/relationships/hyperlink" Target="https://www.fujideia.com.br/fuji" TargetMode="Externa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7" Type="http://schemas.openxmlformats.org/officeDocument/2006/relationships/image" Target="../media/image59.png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expressjs.com/pt-br/" TargetMode="External"/><Relationship Id="rId3" Type="http://schemas.openxmlformats.org/officeDocument/2006/relationships/hyperlink" Target="https://www.linkedin.com/in/rodrigofujioka/" TargetMode="External"/><Relationship Id="rId7" Type="http://schemas.openxmlformats.org/officeDocument/2006/relationships/image" Target="../media/image61.png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github.com/rodrigofujioka/frameworksweb/releases/tag/1.1.0" TargetMode="External"/><Relationship Id="rId7" Type="http://schemas.openxmlformats.org/officeDocument/2006/relationships/hyperlink" Target="https://www.youtube.com/user/rodrigofujioka" TargetMode="External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rodrigofujioka/?hl=pt-br" TargetMode="External"/><Relationship Id="rId5" Type="http://schemas.openxmlformats.org/officeDocument/2006/relationships/hyperlink" Target="https://www.linkedin.com/in/rodrigofujioka/" TargetMode="External"/><Relationship Id="rId4" Type="http://schemas.openxmlformats.org/officeDocument/2006/relationships/hyperlink" Target="https://www.fujideia.com.br/fuji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hyperlink" Target="https://github.com/rodrigofujioka/frameworksweb/releases/tag/1.2.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jideia.com.br/fuji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rodrigofujioka" TargetMode="External"/><Relationship Id="rId5" Type="http://schemas.openxmlformats.org/officeDocument/2006/relationships/hyperlink" Target="https://www.instagram.com/rodrigofujioka/?hl=pt-br" TargetMode="External"/><Relationship Id="rId4" Type="http://schemas.openxmlformats.org/officeDocument/2006/relationships/hyperlink" Target="https://www.linkedin.com/in/rodrigofujioka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www.linkedin.com/in/rodrigofujioka/" TargetMode="External"/><Relationship Id="rId7" Type="http://schemas.openxmlformats.org/officeDocument/2006/relationships/diagramLayout" Target="../diagrams/layout1.xm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s://www.youtube.com/user/rodrigofujioka" TargetMode="External"/><Relationship Id="rId10" Type="http://schemas.microsoft.com/office/2007/relationships/diagramDrawing" Target="../diagrams/drawing1.xml"/><Relationship Id="rId4" Type="http://schemas.openxmlformats.org/officeDocument/2006/relationships/hyperlink" Target="https://www.instagram.com/rodrigofujioka/?hl=pt-br" TargetMode="External"/><Relationship Id="rId9" Type="http://schemas.openxmlformats.org/officeDocument/2006/relationships/diagramColors" Target="../diagrams/colors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7" Type="http://schemas.openxmlformats.org/officeDocument/2006/relationships/hyperlink" Target="https://github.com/rodrigofujioka/frameworksweb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drigofujioka/" TargetMode="External"/><Relationship Id="rId2" Type="http://schemas.openxmlformats.org/officeDocument/2006/relationships/hyperlink" Target="https://www.fujideia.com.br/fuj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s://www.youtube.com/user/rodrigofujioka" TargetMode="External"/><Relationship Id="rId4" Type="http://schemas.openxmlformats.org/officeDocument/2006/relationships/hyperlink" Target="https://www.instagram.com/rodrigofujioka/?hl=pt-br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rodrigofujioka" TargetMode="External"/><Relationship Id="rId3" Type="http://schemas.openxmlformats.org/officeDocument/2006/relationships/hyperlink" Target="https://www.devmedia.com.br/o-que-e-json/23166" TargetMode="External"/><Relationship Id="rId7" Type="http://schemas.openxmlformats.org/officeDocument/2006/relationships/hyperlink" Target="https://www.instagram.com/rodrigofujioka/?hl=pt-br" TargetMode="External"/><Relationship Id="rId2" Type="http://schemas.openxmlformats.org/officeDocument/2006/relationships/hyperlink" Target="https://github.com/rodrigofujioka/frameworkswe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rodrigofujioka/" TargetMode="External"/><Relationship Id="rId5" Type="http://schemas.openxmlformats.org/officeDocument/2006/relationships/hyperlink" Target="https://www.fujideia.com.br/fuji" TargetMode="External"/><Relationship Id="rId4" Type="http://schemas.openxmlformats.org/officeDocument/2006/relationships/hyperlink" Target="https://developer.mozilla.org/pt-BR/docs/Web/JavaScript/Reference/Global_Objects/JS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Methods/HEAD" TargetMode="External"/><Relationship Id="rId2" Type="http://schemas.openxmlformats.org/officeDocument/2006/relationships/hyperlink" Target="https://developer.mozilla.org/pt-BR/docs/Web/HTTP/Methods/GET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eveloper.mozilla.org/en-US/docs/Web/HTTP/Methods/PO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Methods/DELETE" TargetMode="External"/><Relationship Id="rId2" Type="http://schemas.openxmlformats.org/officeDocument/2006/relationships/hyperlink" Target="https://developer.mozilla.org/en-US/docs/Web/HTTP/Methods/PUT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eveloper.mozilla.org/en-US/docs/Web/HTTP/Methods/CONNEC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Methods/TRACE" TargetMode="External"/><Relationship Id="rId2" Type="http://schemas.openxmlformats.org/officeDocument/2006/relationships/hyperlink" Target="https://developer.mozilla.org/en-US/docs/Web/HTTP/Methods/OPTIONS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eveloper.mozilla.org/en-US/docs/Web/HTTP/Methods/PAT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331C8731-7149-431F-9EB4-A5BDDE39C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705C5E-94BE-426B-9FE3-553FA99E1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8650" y="673240"/>
            <a:ext cx="3319151" cy="3446373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pt-BR" sz="3400" dirty="0"/>
              <a:t>Sistemas Cliente Servidor</a:t>
            </a:r>
          </a:p>
        </p:txBody>
      </p:sp>
      <p:sp>
        <p:nvSpPr>
          <p:cNvPr id="143" name="Rounded Rectangle 25">
            <a:extLst>
              <a:ext uri="{FF2B5EF4-FFF2-40B4-BE49-F238E27FC236}">
                <a16:creationId xmlns:a16="http://schemas.microsoft.com/office/drawing/2014/main" id="{B0D3C27A-D589-4BCA-B2FF-AAB1826E6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6" y="488845"/>
            <a:ext cx="3376393" cy="2750026"/>
          </a:xfrm>
          <a:prstGeom prst="roundRect">
            <a:avLst>
              <a:gd name="adj" fmla="val 2054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205D1048-285F-4547-89EF-F8E00EE1C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1"/>
          <a:stretch/>
        </p:blipFill>
        <p:spPr>
          <a:xfrm>
            <a:off x="7885872" y="4375150"/>
            <a:ext cx="4306128" cy="248285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D4CEA9B-F684-427B-B812-5700D6E6A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649" y="4119613"/>
            <a:ext cx="3319151" cy="2058765"/>
          </a:xfrm>
          <a:noFill/>
          <a:ln w="19050">
            <a:noFill/>
            <a:prstDash val="dash"/>
          </a:ln>
        </p:spPr>
        <p:txBody>
          <a:bodyPr>
            <a:normAutofit/>
          </a:bodyPr>
          <a:lstStyle/>
          <a:p>
            <a:r>
              <a:rPr lang="pt-BR" dirty="0" err="1"/>
              <a:t>NodeJS</a:t>
            </a:r>
            <a:r>
              <a:rPr lang="pt-BR" dirty="0"/>
              <a:t>, PHP, </a:t>
            </a:r>
            <a:r>
              <a:rPr lang="pt-BR" dirty="0" err="1"/>
              <a:t>Symfony</a:t>
            </a:r>
            <a:r>
              <a:rPr lang="pt-BR" dirty="0"/>
              <a:t>, </a:t>
            </a:r>
            <a:r>
              <a:rPr lang="pt-BR" dirty="0" err="1"/>
              <a:t>Bootstrap</a:t>
            </a:r>
            <a:endParaRPr lang="pt-BR" dirty="0"/>
          </a:p>
        </p:txBody>
      </p:sp>
      <p:sp>
        <p:nvSpPr>
          <p:cNvPr id="147" name="Rounded Rectangle 48">
            <a:extLst>
              <a:ext uri="{FF2B5EF4-FFF2-40B4-BE49-F238E27FC236}">
                <a16:creationId xmlns:a16="http://schemas.microsoft.com/office/drawing/2014/main" id="{A7AB59BB-0A93-4F8B-A84B-43784F09F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90595" y="488845"/>
            <a:ext cx="3376393" cy="2750026"/>
          </a:xfrm>
          <a:prstGeom prst="roundRect">
            <a:avLst>
              <a:gd name="adj" fmla="val 2054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le 33">
            <a:extLst>
              <a:ext uri="{FF2B5EF4-FFF2-40B4-BE49-F238E27FC236}">
                <a16:creationId xmlns:a16="http://schemas.microsoft.com/office/drawing/2014/main" id="{5BE4BA39-2CB2-49AB-9261-842DD279F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6" y="3405083"/>
            <a:ext cx="3376393" cy="2750026"/>
          </a:xfrm>
          <a:prstGeom prst="roundRect">
            <a:avLst>
              <a:gd name="adj" fmla="val 2054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CF0F2C-0B42-441C-B9C5-032D1BB6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441" y="1216823"/>
            <a:ext cx="2403919" cy="715215"/>
          </a:xfrm>
          <a:prstGeom prst="rect">
            <a:avLst/>
          </a:prstGeom>
        </p:spPr>
      </p:pic>
      <p:sp>
        <p:nvSpPr>
          <p:cNvPr id="151" name="Rounded Rectangle 50">
            <a:extLst>
              <a:ext uri="{FF2B5EF4-FFF2-40B4-BE49-F238E27FC236}">
                <a16:creationId xmlns:a16="http://schemas.microsoft.com/office/drawing/2014/main" id="{3983F7A4-2DA0-44B2-AE9E-21E5442CD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90595" y="3405083"/>
            <a:ext cx="3376393" cy="2750026"/>
          </a:xfrm>
          <a:prstGeom prst="roundRect">
            <a:avLst>
              <a:gd name="adj" fmla="val 2054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BE322C7-9D0B-4E7D-998A-4A1FCB266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0133" y="6321321"/>
            <a:ext cx="6400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">
                <a:solidFill>
                  <a:srgbClr val="FFFFFF"/>
                </a:solidFill>
              </a:rPr>
              <a:t>Professor: Dr. </a:t>
            </a:r>
            <a:r>
              <a:rPr lang="en-US" sz="400" b="1">
                <a:solidFill>
                  <a:srgbClr val="FFFFFF"/>
                </a:solidFill>
              </a:rPr>
              <a:t>Rodrigo Fujioka</a:t>
            </a:r>
            <a:br>
              <a:rPr lang="en-US" sz="400" b="1">
                <a:solidFill>
                  <a:srgbClr val="FFFFFF"/>
                </a:solidFill>
              </a:rPr>
            </a:br>
            <a:endParaRPr lang="en-US" sz="400" b="1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">
                <a:solidFill>
                  <a:srgbClr val="FFFFFF"/>
                </a:solidFill>
              </a:rPr>
              <a:t> </a:t>
            </a:r>
            <a:r>
              <a:rPr lang="pt-BR" sz="400">
                <a:solidFill>
                  <a:srgbClr val="FFFFFF"/>
                </a:solidFill>
                <a:hlinkClick r:id="rId4"/>
              </a:rPr>
              <a:t>https://www.fujideia.com.br/fuji </a:t>
            </a:r>
            <a:r>
              <a:rPr lang="en-US" sz="400">
                <a:solidFill>
                  <a:srgbClr val="FFFFFF"/>
                </a:solidFill>
              </a:rPr>
              <a:t>| </a:t>
            </a:r>
            <a:r>
              <a:rPr lang="pt-BR" sz="400">
                <a:solidFill>
                  <a:srgbClr val="FFFFFF"/>
                </a:solidFill>
                <a:hlinkClick r:id="rId5"/>
              </a:rPr>
              <a:t>linkedin/rodrigofujioka</a:t>
            </a:r>
            <a:r>
              <a:rPr lang="pt-BR" sz="400">
                <a:solidFill>
                  <a:srgbClr val="FFFFFF"/>
                </a:solidFill>
              </a:rPr>
              <a:t> |</a:t>
            </a:r>
            <a:r>
              <a:rPr lang="pt-BR" sz="400">
                <a:solidFill>
                  <a:srgbClr val="FFFFFF"/>
                </a:solidFill>
                <a:hlinkClick r:id="rId6"/>
              </a:rPr>
              <a:t>@rodrigofujioka</a:t>
            </a:r>
            <a:endParaRPr lang="en-US" sz="400">
              <a:solidFill>
                <a:srgbClr val="FFFFFF"/>
              </a:solidFill>
            </a:endParaRPr>
          </a:p>
        </p:txBody>
      </p:sp>
      <p:pic>
        <p:nvPicPr>
          <p:cNvPr id="17" name="Picture 4" descr="Curso PHP Completo do Básico ao Avançado Presencial">
            <a:extLst>
              <a:ext uri="{FF2B5EF4-FFF2-40B4-BE49-F238E27FC236}">
                <a16:creationId xmlns:a16="http://schemas.microsoft.com/office/drawing/2014/main" id="{3A284A94-6C47-4E89-80D0-39A90673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6652" y="1105536"/>
            <a:ext cx="1964278" cy="13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8F46CC99-6C2B-4F4C-906E-924329989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631" y="1377539"/>
            <a:ext cx="2916936" cy="826076"/>
          </a:xfrm>
          <a:prstGeom prst="rect">
            <a:avLst/>
          </a:prstGeom>
        </p:spPr>
      </p:pic>
      <p:pic>
        <p:nvPicPr>
          <p:cNvPr id="6" name="Picture 10" descr="Angular (framework) – Wikipédia, a enciclopédia livre">
            <a:extLst>
              <a:ext uri="{FF2B5EF4-FFF2-40B4-BE49-F238E27FC236}">
                <a16:creationId xmlns:a16="http://schemas.microsoft.com/office/drawing/2014/main" id="{760F90DD-6123-4021-AEEC-7C5D7E6BD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166" y="3429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07B83ED-F430-400E-9E7E-5B94BB4CE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774" y="3727716"/>
            <a:ext cx="1476624" cy="177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297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t-BR" dirty="0"/>
              <a:t>Verbos HTTP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7D3276-1354-42BC-9697-2219F63EF695}"/>
              </a:ext>
            </a:extLst>
          </p:cNvPr>
          <p:cNvSpPr/>
          <p:nvPr/>
        </p:nvSpPr>
        <p:spPr>
          <a:xfrm>
            <a:off x="461913" y="1859340"/>
            <a:ext cx="1085025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SWAPI</a:t>
            </a:r>
          </a:p>
          <a:p>
            <a:pPr algn="ctr"/>
            <a:r>
              <a:rPr lang="en-US" dirty="0"/>
              <a:t>The Star Wars API</a:t>
            </a:r>
          </a:p>
          <a:p>
            <a:endParaRPr lang="en-US" dirty="0"/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hlinkClick r:id="rId2"/>
              </a:rPr>
              <a:t>https://swapi.dev/</a:t>
            </a:r>
            <a:endParaRPr lang="pt-BR" sz="2000" dirty="0"/>
          </a:p>
        </p:txBody>
      </p:sp>
      <p:pic>
        <p:nvPicPr>
          <p:cNvPr id="6146" name="Picture 2" descr="Imagem relacionada">
            <a:extLst>
              <a:ext uri="{FF2B5EF4-FFF2-40B4-BE49-F238E27FC236}">
                <a16:creationId xmlns:a16="http://schemas.microsoft.com/office/drawing/2014/main" id="{BD0E1887-24B6-420C-9491-8C2117AD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616" y="3384016"/>
            <a:ext cx="5144384" cy="289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ar Wars Darth Vader PNG Photos | PNG Mart">
            <a:extLst>
              <a:ext uri="{FF2B5EF4-FFF2-40B4-BE49-F238E27FC236}">
                <a16:creationId xmlns:a16="http://schemas.microsoft.com/office/drawing/2014/main" id="{22D52D2D-506B-43F9-8142-017BBC4B4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1" y="2369975"/>
            <a:ext cx="3824825" cy="435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73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5C505F-06BA-48AE-921E-7C53293E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498" y="843291"/>
            <a:ext cx="6581002" cy="564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0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D63EA3-7FAB-4D82-811F-4D3ACA0A14D5}"/>
              </a:ext>
            </a:extLst>
          </p:cNvPr>
          <p:cNvSpPr txBox="1"/>
          <p:nvPr/>
        </p:nvSpPr>
        <p:spPr>
          <a:xfrm>
            <a:off x="712004" y="1618647"/>
            <a:ext cx="10932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1 – Informe quais </a:t>
            </a:r>
            <a:r>
              <a:rPr lang="pt-BR" sz="3200" dirty="0" err="1"/>
              <a:t>endpoints</a:t>
            </a:r>
            <a:r>
              <a:rPr lang="pt-BR" sz="3200" dirty="0"/>
              <a:t> são necessários para se obter todos os atores de todos os filmes onde </a:t>
            </a:r>
            <a:r>
              <a:rPr lang="pt-BR" sz="3200" dirty="0" err="1"/>
              <a:t>Obi-Wan</a:t>
            </a:r>
            <a:r>
              <a:rPr lang="pt-BR" sz="3200" dirty="0"/>
              <a:t> </a:t>
            </a:r>
            <a:r>
              <a:rPr lang="pt-BR" sz="3200" dirty="0" err="1"/>
              <a:t>Kenobi</a:t>
            </a:r>
            <a:r>
              <a:rPr lang="pt-BR" sz="3200" dirty="0"/>
              <a:t> apareceu. </a:t>
            </a:r>
            <a:br>
              <a:rPr lang="pt-BR" sz="3200" dirty="0"/>
            </a:br>
            <a:endParaRPr lang="pt-BR" sz="3200" dirty="0"/>
          </a:p>
          <a:p>
            <a:r>
              <a:rPr lang="pt-BR" sz="3200" dirty="0"/>
              <a:t>2 – Qual o ID e Altura do </a:t>
            </a:r>
            <a:r>
              <a:rPr lang="pt-BR" sz="3200" dirty="0" err="1"/>
              <a:t>Obi-Wan</a:t>
            </a:r>
            <a:r>
              <a:rPr lang="pt-BR" sz="3200" dirty="0"/>
              <a:t> </a:t>
            </a:r>
            <a:r>
              <a:rPr lang="pt-BR" sz="3200" dirty="0" err="1"/>
              <a:t>Kenobi</a:t>
            </a:r>
            <a:r>
              <a:rPr lang="pt-BR" sz="3200" dirty="0"/>
              <a:t> ? </a:t>
            </a:r>
            <a:br>
              <a:rPr lang="pt-BR" sz="3200" dirty="0"/>
            </a:b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290633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t-BR" dirty="0"/>
              <a:t>Leituras: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F12C97D-AD5A-41C3-B856-D4A691EC30BA}"/>
              </a:ext>
            </a:extLst>
          </p:cNvPr>
          <p:cNvSpPr/>
          <p:nvPr/>
        </p:nvSpPr>
        <p:spPr>
          <a:xfrm>
            <a:off x="1157654" y="1760611"/>
            <a:ext cx="9639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2400" dirty="0">
                <a:hlinkClick r:id="rId2"/>
              </a:rPr>
              <a:t>https://www.devmedia.com.br/servicos-restful-verbos-http/37103</a:t>
            </a:r>
            <a:endParaRPr lang="pt-BR" sz="2400" dirty="0"/>
          </a:p>
          <a:p>
            <a:pPr marL="342900" indent="-342900">
              <a:buFont typeface="+mj-lt"/>
              <a:buAutoNum type="arabicPeriod"/>
            </a:pPr>
            <a:r>
              <a:rPr lang="pt-BR" sz="2400" dirty="0">
                <a:hlinkClick r:id="rId3"/>
              </a:rPr>
              <a:t>https://developer.mozilla.org/pt-BR/docs/Web/HTTP</a:t>
            </a:r>
            <a:endParaRPr lang="pt-BR" sz="2400" dirty="0"/>
          </a:p>
          <a:p>
            <a:pPr marL="342900" indent="-342900">
              <a:buFont typeface="+mj-lt"/>
              <a:buAutoNum type="arabicPeriod"/>
            </a:pPr>
            <a:r>
              <a:rPr lang="pt-BR" sz="2400" dirty="0">
                <a:hlinkClick r:id="rId4"/>
              </a:rPr>
              <a:t>https://developer.mozilla.org/pt-BR/docs/Web/HTTP/Methods</a:t>
            </a:r>
            <a:r>
              <a:rPr lang="pt-BR" sz="24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400" dirty="0">
                <a:hlinkClick r:id="rId5"/>
              </a:rPr>
              <a:t>https://developer.mozilla.org/en-US/docs/Web/HTTP/Headers</a:t>
            </a:r>
            <a:endParaRPr lang="pt-BR" sz="2400" dirty="0"/>
          </a:p>
          <a:p>
            <a:pPr marL="342900" indent="-342900">
              <a:buFont typeface="+mj-lt"/>
              <a:buAutoNum type="arabicPeriod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52987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15FACC-3884-4DEA-AD45-B17E8F03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5F76CD-6CE2-4B93-B74D-5D386851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https://insomnia.rest/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algn="r"/>
            <a:endParaRPr lang="pt-BR" dirty="0">
              <a:hlinkClick r:id=""/>
            </a:endParaRPr>
          </a:p>
          <a:p>
            <a:pPr algn="r"/>
            <a:r>
              <a:rPr lang="pt-BR" dirty="0">
                <a:hlinkClick r:id=""/>
              </a:rPr>
              <a:t>https://www.postman.com/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48369F1-67F9-4244-9C9A-9B2BD597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3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4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5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6"/>
              </a:rPr>
              <a:t>youtube/rodrigofujioka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EDFAB2-B57C-45B5-B14D-54A13093B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591" y="1658435"/>
            <a:ext cx="4619126" cy="16280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6177A2C-D3A1-49B4-9BE8-0FF79B648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2601" y="3739764"/>
            <a:ext cx="5728299" cy="18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6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083D3-05BC-4278-B697-131A5E74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064" y="186438"/>
            <a:ext cx="8610600" cy="1293028"/>
          </a:xfrm>
        </p:spPr>
        <p:txBody>
          <a:bodyPr/>
          <a:lstStyle/>
          <a:p>
            <a:r>
              <a:rPr lang="pt-BR" dirty="0"/>
              <a:t>Nesse material, vamos utilizar o </a:t>
            </a:r>
            <a:r>
              <a:rPr lang="pt-BR" dirty="0" err="1"/>
              <a:t>postman</a:t>
            </a:r>
            <a:r>
              <a:rPr lang="pt-BR" dirty="0"/>
              <a:t>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931495-0570-48EF-851F-B3854977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60688A-6AA7-4291-BA7D-883A683F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0F6B7C-C5EB-4AC3-8D18-7980A4670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045" y="1673900"/>
            <a:ext cx="9018373" cy="454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4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A22FA-1EEE-46EC-ADCB-50084EEE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requisições (Respostas)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7D893D-39FF-41F8-80D6-284364D74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3600" b="0" i="0" dirty="0">
                <a:solidFill>
                  <a:srgbClr val="83AD6D"/>
                </a:solidFill>
                <a:effectLst/>
                <a:latin typeface="Source Serif Pro"/>
              </a:rPr>
              <a:t>2XX, 200, 203, 207 -&gt; Respostas de Sucesso</a:t>
            </a:r>
          </a:p>
          <a:p>
            <a:pPr algn="l"/>
            <a:r>
              <a:rPr lang="pt-BR" sz="3600" b="0" i="0" dirty="0">
                <a:solidFill>
                  <a:srgbClr val="83AD6D"/>
                </a:solidFill>
                <a:effectLst/>
                <a:latin typeface="Source Serif Pro"/>
              </a:rPr>
              <a:t>3XX, 300, 301, 302 -&gt; Mensagem de redirecionamento</a:t>
            </a:r>
          </a:p>
          <a:p>
            <a:pPr algn="l"/>
            <a:r>
              <a:rPr lang="pt-BR" sz="3600" b="0" i="0" dirty="0">
                <a:solidFill>
                  <a:srgbClr val="83AD6D"/>
                </a:solidFill>
                <a:effectLst/>
                <a:latin typeface="Source Serif Pro"/>
              </a:rPr>
              <a:t>4XX, 401, 404, 405 -&gt; Respostas de erro do cliente</a:t>
            </a:r>
          </a:p>
          <a:p>
            <a:pPr algn="l"/>
            <a:r>
              <a:rPr lang="pt-BR" sz="3600" b="0" i="0" dirty="0">
                <a:solidFill>
                  <a:srgbClr val="83AD6D"/>
                </a:solidFill>
                <a:effectLst/>
                <a:latin typeface="Source Serif Pro"/>
              </a:rPr>
              <a:t>5XXX, 500, 502, 503 -&gt; Respostas de erro do servidor</a:t>
            </a:r>
          </a:p>
          <a:p>
            <a:endParaRPr lang="pt-BR" sz="36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A475CC-FC7E-4424-AFA5-122763DE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56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1ADBA-54EF-4208-A626-AD652B53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Serviços Web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546C2-FEC9-4B40-A73B-86FF0C53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11560"/>
            <a:ext cx="10820400" cy="4707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	JSON (</a:t>
            </a:r>
            <a:r>
              <a:rPr lang="pt-BR" i="1" dirty="0" err="1"/>
              <a:t>JavaScript</a:t>
            </a:r>
            <a:r>
              <a:rPr lang="pt-BR" i="1" dirty="0"/>
              <a:t> </a:t>
            </a:r>
            <a:r>
              <a:rPr lang="pt-BR" i="1" dirty="0" err="1"/>
              <a:t>Object</a:t>
            </a:r>
            <a:r>
              <a:rPr lang="pt-BR" i="1" dirty="0"/>
              <a:t> </a:t>
            </a:r>
            <a:r>
              <a:rPr lang="pt-BR" i="1" dirty="0" err="1"/>
              <a:t>Notation</a:t>
            </a:r>
            <a:r>
              <a:rPr lang="pt-BR" dirty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						XML (</a:t>
            </a:r>
            <a:r>
              <a:rPr lang="pt-BR" i="1" dirty="0" err="1"/>
              <a:t>Extensible</a:t>
            </a:r>
            <a:r>
              <a:rPr lang="pt-BR" i="1" dirty="0"/>
              <a:t> Markup </a:t>
            </a:r>
            <a:r>
              <a:rPr lang="pt-BR" i="1" dirty="0" err="1"/>
              <a:t>Language</a:t>
            </a:r>
            <a:r>
              <a:rPr lang="pt-BR" dirty="0"/>
              <a:t>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CAE99B-1062-4E56-AD3C-955ACA55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1FD740-DDE4-4A48-BE79-A2D0A35BA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761" y="1950598"/>
            <a:ext cx="5495925" cy="19145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C2737F3-B246-4B63-BA9D-ADAD284B3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450" y="4670165"/>
            <a:ext cx="6000750" cy="13525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64836CD-C4A0-4CAF-9168-09B747F96675}"/>
              </a:ext>
            </a:extLst>
          </p:cNvPr>
          <p:cNvSpPr txBox="1"/>
          <p:nvPr/>
        </p:nvSpPr>
        <p:spPr>
          <a:xfrm>
            <a:off x="46893" y="485374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8"/>
              </a:rPr>
              <a:t>https://www.w3schools.com/js/js_json_xml.asp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056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1ADBA-54EF-4208-A626-AD652B537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831" y="324757"/>
            <a:ext cx="8610600" cy="1293028"/>
          </a:xfrm>
        </p:spPr>
        <p:txBody>
          <a:bodyPr/>
          <a:lstStyle/>
          <a:p>
            <a:r>
              <a:rPr lang="pt-BR" b="1" dirty="0"/>
              <a:t>API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546C2-FEC9-4B40-A73B-86FF0C53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11560"/>
            <a:ext cx="10820400" cy="4707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API</a:t>
            </a:r>
            <a:r>
              <a:rPr lang="pt-BR" b="0" i="0" dirty="0">
                <a:effectLst/>
                <a:latin typeface="Source Sans Pro" panose="020B0503030403020204" pitchFamily="34" charset="0"/>
              </a:rPr>
              <a:t> do acrônimo de </a:t>
            </a:r>
            <a:r>
              <a:rPr lang="pt-BR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Application</a:t>
            </a:r>
            <a:r>
              <a:rPr lang="pt-BR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pt-BR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Program</a:t>
            </a:r>
            <a:r>
              <a:rPr lang="pt-BR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ource Sans Pro" panose="020B0503030403020204" pitchFamily="34" charset="0"/>
              </a:rPr>
              <a:t> Interface </a:t>
            </a:r>
            <a:r>
              <a:rPr lang="pt-BR" b="0" i="0" dirty="0">
                <a:effectLst/>
                <a:latin typeface="Source Sans Pro" panose="020B0503030403020204" pitchFamily="34" charset="0"/>
              </a:rPr>
              <a:t>é um conjunto de rotinas que realiza comunicação entre aplicações que desejam compartilhar suas rotinas (SCHOOL OF NET, 2020).</a:t>
            </a:r>
          </a:p>
          <a:p>
            <a:pPr marL="0" indent="0">
              <a:buNone/>
            </a:pPr>
            <a:endParaRPr lang="pt-BR" dirty="0">
              <a:latin typeface="Source Sans Pro" panose="020B0503030403020204" pitchFamily="34" charset="0"/>
            </a:endParaRPr>
          </a:p>
          <a:p>
            <a:pPr marL="0" indent="0" algn="l" fontAlgn="base">
              <a:buNone/>
            </a:pPr>
            <a:r>
              <a:rPr lang="pt-BR" b="0" i="0" dirty="0">
                <a:effectLst/>
                <a:latin typeface="Open Sans"/>
              </a:rPr>
              <a:t>API é um conjunto de rotinas e padrões de programação para acesso a um aplicativo de software ou plataforma baseado na Web. A sigla API refere-se ao termo em inglês "</a:t>
            </a:r>
            <a:r>
              <a:rPr lang="pt-BR" b="0" i="1" dirty="0" err="1">
                <a:solidFill>
                  <a:schemeClr val="accent1"/>
                </a:solidFill>
                <a:effectLst/>
                <a:latin typeface="Open Sans"/>
              </a:rPr>
              <a:t>Application</a:t>
            </a:r>
            <a:r>
              <a:rPr lang="pt-BR" b="0" i="1" dirty="0">
                <a:solidFill>
                  <a:schemeClr val="accent1"/>
                </a:solidFill>
                <a:effectLst/>
                <a:latin typeface="Open Sans"/>
              </a:rPr>
              <a:t> </a:t>
            </a:r>
            <a:r>
              <a:rPr lang="pt-BR" b="0" i="1" dirty="0" err="1">
                <a:solidFill>
                  <a:schemeClr val="accent1"/>
                </a:solidFill>
                <a:effectLst/>
                <a:latin typeface="Open Sans"/>
              </a:rPr>
              <a:t>Programming</a:t>
            </a:r>
            <a:r>
              <a:rPr lang="pt-BR" b="0" i="1" dirty="0">
                <a:solidFill>
                  <a:schemeClr val="accent1"/>
                </a:solidFill>
                <a:effectLst/>
                <a:latin typeface="Open Sans"/>
              </a:rPr>
              <a:t> Interface</a:t>
            </a:r>
            <a:r>
              <a:rPr lang="pt-BR" b="0" i="0" dirty="0">
                <a:effectLst/>
                <a:latin typeface="Open Sans"/>
              </a:rPr>
              <a:t>" que significa em tradução para o português "Interface de Programação de Aplicativos" (CANALTECH, 2020).</a:t>
            </a:r>
          </a:p>
          <a:p>
            <a:pPr marL="0" indent="0" fontAlgn="base">
              <a:buNone/>
            </a:pPr>
            <a:r>
              <a:rPr lang="pt-BR" b="0" i="0" dirty="0">
                <a:effectLst/>
                <a:latin typeface="Open Sans"/>
              </a:rPr>
              <a:t>Uma </a:t>
            </a:r>
            <a:r>
              <a:rPr lang="pt-BR" b="1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Open Sans"/>
              </a:rPr>
              <a:t>API é criada quando uma empresa de software tem a intenção de que outros criadores de software</a:t>
            </a:r>
            <a:r>
              <a:rPr lang="pt-BR" b="0" i="0" dirty="0">
                <a:solidFill>
                  <a:schemeClr val="bg2"/>
                </a:solidFill>
                <a:effectLst/>
                <a:latin typeface="Open Sans"/>
              </a:rPr>
              <a:t> </a:t>
            </a:r>
            <a:r>
              <a:rPr lang="pt-BR" b="0" i="0" dirty="0">
                <a:effectLst/>
                <a:latin typeface="Open Sans"/>
              </a:rPr>
              <a:t>desenvolvam produtos associados ao seu serviço (CANALTECH, 2020).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5CAE99B-1062-4E56-AD3C-955ACA55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723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4E403-209C-44E2-91C4-074B9C53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59" y="764373"/>
            <a:ext cx="6257291" cy="1293028"/>
          </a:xfrm>
        </p:spPr>
        <p:txBody>
          <a:bodyPr>
            <a:normAutofit/>
          </a:bodyPr>
          <a:lstStyle/>
          <a:p>
            <a:r>
              <a:rPr lang="pt-BR"/>
              <a:t>JSON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D07F5D-859C-4B60-B097-15B87B2A4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29" y="2194560"/>
            <a:ext cx="7252447" cy="4024125"/>
          </a:xfrm>
        </p:spPr>
        <p:txBody>
          <a:bodyPr>
            <a:normAutofit/>
          </a:bodyPr>
          <a:lstStyle/>
          <a:p>
            <a:r>
              <a:rPr lang="pt-BR" b="1" dirty="0" err="1"/>
              <a:t>JavaScript</a:t>
            </a:r>
            <a:r>
              <a:rPr lang="pt-BR" b="1" dirty="0"/>
              <a:t> </a:t>
            </a:r>
            <a:r>
              <a:rPr lang="pt-BR" b="1" dirty="0" err="1"/>
              <a:t>Object</a:t>
            </a:r>
            <a:r>
              <a:rPr lang="pt-BR" b="1" dirty="0"/>
              <a:t> </a:t>
            </a:r>
            <a:r>
              <a:rPr lang="pt-BR" b="1" dirty="0" err="1"/>
              <a:t>Notation</a:t>
            </a:r>
            <a:r>
              <a:rPr lang="pt-BR" b="1" dirty="0"/>
              <a:t> </a:t>
            </a:r>
            <a:r>
              <a:rPr lang="pt-BR" dirty="0"/>
              <a:t>(</a:t>
            </a:r>
            <a:r>
              <a:rPr lang="pt-BR" dirty="0">
                <a:hlinkClick r:id="rId2"/>
              </a:rPr>
              <a:t>https://www.json.org/json-pt.html</a:t>
            </a:r>
            <a:r>
              <a:rPr lang="pt-BR" dirty="0"/>
              <a:t>) </a:t>
            </a:r>
          </a:p>
          <a:p>
            <a:r>
              <a:rPr lang="pt-BR" dirty="0">
                <a:hlinkClick r:id="rId3"/>
              </a:rPr>
              <a:t>https://developer.mozilla.org/pt-BR/docs/Web/JavaScript/Reference/Global_Objects/JSON</a:t>
            </a:r>
            <a:endParaRPr lang="pt-BR" dirty="0"/>
          </a:p>
          <a:p>
            <a:endParaRPr lang="pt-BR" dirty="0"/>
          </a:p>
          <a:p>
            <a:r>
              <a:rPr lang="pt-BR" dirty="0"/>
              <a:t>JSON é uma sintaxe para serialização de objetos, matrizes, números, </a:t>
            </a:r>
            <a:r>
              <a:rPr lang="pt-BR" dirty="0" err="1"/>
              <a:t>strings</a:t>
            </a:r>
            <a:r>
              <a:rPr lang="pt-BR" dirty="0"/>
              <a:t>, booleanos, e </a:t>
            </a:r>
            <a:r>
              <a:rPr lang="pt-BR" dirty="0" err="1"/>
              <a:t>null</a:t>
            </a:r>
            <a:r>
              <a:rPr lang="pt-BR" dirty="0"/>
              <a:t>. Baseia-se em sintaxe </a:t>
            </a:r>
            <a:r>
              <a:rPr lang="pt-BR" dirty="0" err="1"/>
              <a:t>Javascript</a:t>
            </a:r>
            <a:r>
              <a:rPr lang="pt-BR" dirty="0"/>
              <a:t>, mas é distinta desta: alguns </a:t>
            </a:r>
            <a:r>
              <a:rPr lang="pt-BR" dirty="0" err="1"/>
              <a:t>Javascript</a:t>
            </a:r>
            <a:r>
              <a:rPr lang="pt-BR" dirty="0"/>
              <a:t> não são JSON, e alguns JSON não são </a:t>
            </a:r>
            <a:r>
              <a:rPr lang="pt-BR" dirty="0" err="1"/>
              <a:t>Javascript</a:t>
            </a:r>
            <a:r>
              <a:rPr lang="pt-BR" dirty="0"/>
              <a:t>. (MONZILA, 2020)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B33FA5A-EF1D-4C59-9C2F-5ACC11538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4421221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Professor: Rodrigo Fujioka | </a:t>
            </a:r>
            <a:r>
              <a:rPr lang="pt-BR" sz="900">
                <a:hlinkClick r:id="rId4"/>
              </a:rPr>
              <a:t>https://www.fujideia.com.br/fuji </a:t>
            </a:r>
            <a:r>
              <a:rPr lang="en-US" sz="900"/>
              <a:t>| </a:t>
            </a:r>
            <a:r>
              <a:rPr lang="pt-BR" sz="900">
                <a:hlinkClick r:id="rId5"/>
              </a:rPr>
              <a:t>linkedin/rodrigofujioka</a:t>
            </a:r>
            <a:r>
              <a:rPr lang="pt-BR" sz="900"/>
              <a:t> |</a:t>
            </a:r>
            <a:r>
              <a:rPr lang="pt-BR" sz="900">
                <a:hlinkClick r:id="rId6"/>
              </a:rPr>
              <a:t>@rodrigofujioka</a:t>
            </a:r>
            <a:r>
              <a:rPr lang="pt-BR" sz="900"/>
              <a:t> </a:t>
            </a:r>
            <a:r>
              <a:rPr lang="en-US" sz="900"/>
              <a:t> |</a:t>
            </a:r>
            <a:r>
              <a:rPr lang="pt-BR" sz="900">
                <a:hlinkClick r:id="rId7"/>
              </a:rPr>
              <a:t>youtube/rodrigofujioka</a:t>
            </a:r>
            <a:endParaRPr lang="en-US" sz="900"/>
          </a:p>
        </p:txBody>
      </p:sp>
      <p:pic>
        <p:nvPicPr>
          <p:cNvPr id="14" name="Imagem 13" descr="Uma imagem contendo rosto, olhando, marrom, perto&#10;&#10;Descrição gerada automaticamente">
            <a:extLst>
              <a:ext uri="{FF2B5EF4-FFF2-40B4-BE49-F238E27FC236}">
                <a16:creationId xmlns:a16="http://schemas.microsoft.com/office/drawing/2014/main" id="{9A15BF77-A3AD-43E2-9E2A-A18DA990D3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179" r="11445"/>
          <a:stretch/>
        </p:blipFill>
        <p:spPr>
          <a:xfrm>
            <a:off x="7519416" y="10"/>
            <a:ext cx="4672584" cy="6857989"/>
          </a:xfrm>
          <a:prstGeom prst="rect">
            <a:avLst/>
          </a:prstGeom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7B4CC9D6-5AB5-4952-9808-3EF3DEF8F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JSON é uma sintaxe para serialização de objetos, matrizes, números, strings, booleanos, e </a:t>
            </a:r>
            <a:r>
              <a:rPr kumimoji="0" lang="pt-BR" altLang="pt-BR" sz="1000" b="0" i="0" u="none" strike="noStrike" cap="none" normalizeH="0" baseline="0">
                <a:ln>
                  <a:noFill/>
                </a:ln>
                <a:solidFill>
                  <a:srgbClr val="3D7E9A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  <a:hlinkClick r:id="rId9" tooltip="O valor null é um literal em JavaScript que representa um valor nulo ou &quot;vazio&quot; (p/ex: que aponta para um objeto inexistente). É um dos valores primitivos do JavaScript."/>
              </a:rPr>
              <a:t>null</a:t>
            </a:r>
            <a: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Baseia-se em sintaxe Javascript, mas é distinta desta: alguns Javascript não são JSON, e alguns JSON não são Javascript. 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18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E61703-764D-477B-98F9-3866072A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endParaRPr lang="pt-BR" sz="3600" b="0" i="0" dirty="0">
              <a:effectLst/>
              <a:latin typeface="Helvetica" panose="020B0604020202020204" pitchFamily="34" charset="0"/>
            </a:endParaRPr>
          </a:p>
          <a:p>
            <a:pPr marL="0" indent="0" algn="l">
              <a:buNone/>
            </a:pPr>
            <a:r>
              <a:rPr lang="pt-BR" sz="3600" b="0" i="0" dirty="0">
                <a:effectLst/>
                <a:latin typeface="Helvetica" panose="020B0604020202020204" pitchFamily="34" charset="0"/>
              </a:rPr>
              <a:t>Ser humilde com os superiores é obrigação, com os colegas é cortesia, com os inferiores é nobreza.</a:t>
            </a:r>
          </a:p>
          <a:p>
            <a:pPr marL="0" indent="0" algn="l">
              <a:buNone/>
            </a:pPr>
            <a:endParaRPr lang="pt-BR" sz="3600" b="0" i="0" dirty="0">
              <a:effectLst/>
              <a:latin typeface="Helvetica" panose="020B0604020202020204" pitchFamily="34" charset="0"/>
            </a:endParaRPr>
          </a:p>
          <a:p>
            <a:pPr marL="0" indent="0" algn="r">
              <a:buNone/>
            </a:pPr>
            <a:r>
              <a:rPr lang="pt-BR" sz="3600" b="0" i="0" u="none" strike="noStrike" dirty="0">
                <a:solidFill>
                  <a:srgbClr val="0852CA"/>
                </a:solidFill>
                <a:effectLst/>
                <a:latin typeface="Helvetica" panose="020B0604020202020204" pitchFamily="34" charset="0"/>
                <a:hlinkClick r:id="rId2"/>
              </a:rPr>
              <a:t>Benjamin Franklin</a:t>
            </a:r>
            <a:endParaRPr lang="pt-BR" sz="36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97F64AD-D2F6-4EAA-A73E-8975AFB7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3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4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5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6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31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JSON - </a:t>
            </a:r>
            <a:r>
              <a:rPr lang="pt-BR" b="1" dirty="0" err="1"/>
              <a:t>JavaScript</a:t>
            </a:r>
            <a:r>
              <a:rPr lang="pt-BR" b="1" dirty="0"/>
              <a:t> </a:t>
            </a:r>
            <a:r>
              <a:rPr lang="pt-BR" b="1" dirty="0" err="1"/>
              <a:t>Object</a:t>
            </a:r>
            <a:r>
              <a:rPr lang="pt-BR" b="1" dirty="0"/>
              <a:t> </a:t>
            </a:r>
            <a:r>
              <a:rPr lang="pt-BR" b="1" dirty="0" err="1"/>
              <a:t>Notation</a:t>
            </a:r>
            <a:r>
              <a:rPr lang="pt-BR" dirty="0"/>
              <a:t>,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“JSON é basicamente um formato </a:t>
            </a:r>
            <a:r>
              <a:rPr lang="pt-BR" b="1" dirty="0"/>
              <a:t>leve de troca</a:t>
            </a:r>
            <a:r>
              <a:rPr lang="pt-BR" dirty="0"/>
              <a:t> de informações/dados entre sistemas</a:t>
            </a:r>
            <a:br>
              <a:rPr lang="pt-BR" dirty="0"/>
            </a:br>
            <a:r>
              <a:rPr lang="pt-BR" dirty="0"/>
              <a:t>Leia mais em” </a:t>
            </a:r>
            <a:r>
              <a:rPr lang="pt-BR" sz="1050" dirty="0"/>
              <a:t>(</a:t>
            </a:r>
            <a:r>
              <a:rPr lang="pt-BR" sz="1050" dirty="0">
                <a:hlinkClick r:id="rId2"/>
              </a:rPr>
              <a:t>Introdução: JSON</a:t>
            </a:r>
            <a:r>
              <a:rPr lang="pt-BR" sz="1050" dirty="0"/>
              <a:t> </a:t>
            </a:r>
            <a:r>
              <a:rPr lang="pt-BR" sz="1050" dirty="0">
                <a:hlinkClick r:id="rId2"/>
              </a:rPr>
              <a:t>http://www.devmedia.com.br/introducao-json/23166#ixzz45eKV5umO</a:t>
            </a:r>
            <a:r>
              <a:rPr lang="pt-BR" sz="1050" dirty="0"/>
              <a:t>)</a:t>
            </a:r>
            <a:br>
              <a:rPr lang="pt-BR" dirty="0"/>
            </a:br>
            <a:endParaRPr lang="pt-BR" dirty="0"/>
          </a:p>
          <a:p>
            <a:pPr marL="0" indent="0">
              <a:buNone/>
            </a:pPr>
            <a:r>
              <a:rPr lang="pt-BR" dirty="0"/>
              <a:t>Leia</a:t>
            </a:r>
          </a:p>
          <a:p>
            <a:pPr marL="0" indent="0">
              <a:buNone/>
            </a:pPr>
            <a:r>
              <a:rPr lang="pt-BR" sz="2000" dirty="0"/>
              <a:t>http://www.infoq.com/br/news/2013/11/xml-json-performance</a:t>
            </a:r>
          </a:p>
        </p:txBody>
      </p:sp>
      <p:pic>
        <p:nvPicPr>
          <p:cNvPr id="2050" name="Picture 2" descr="http://codebucket.co.in/wp-content/uploads/2012/11/xmljson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48" y="4581128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7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076" name="Picture 4" descr="https://1.bp.blogspot.com/-fAu5lRP4FZM/VFjCEmmv79I/AAAAAAAASaQ/lzN3IUXUVG4/w800-h800/xml-j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844824"/>
            <a:ext cx="3312368" cy="289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3-us-west-1.amazonaws.com/bitcan-marketing-staging/system/spud_media/734/original/json1.jpg?14197035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2026227"/>
            <a:ext cx="532300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44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83C40-A5E2-4FC7-B8E2-8B4C6DD6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262" y="391044"/>
            <a:ext cx="8610600" cy="1293028"/>
          </a:xfrm>
        </p:spPr>
        <p:txBody>
          <a:bodyPr/>
          <a:lstStyle/>
          <a:p>
            <a:r>
              <a:rPr lang="pt-BR" dirty="0" err="1"/>
              <a:t>Javascript</a:t>
            </a:r>
            <a:r>
              <a:rPr lang="pt-BR" dirty="0"/>
              <a:t> x </a:t>
            </a:r>
            <a:r>
              <a:rPr lang="pt-BR" dirty="0" err="1"/>
              <a:t>Json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E110A4-F854-434E-9A2D-B3B8242FC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A82E81-D030-42BD-906F-0A939984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B0BCDA-6291-4553-BD4D-935B3B296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88276"/>
            <a:ext cx="12191999" cy="497868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225F64F-8326-41CE-8F52-DB5ED777EE21}"/>
              </a:ext>
            </a:extLst>
          </p:cNvPr>
          <p:cNvSpPr txBox="1">
            <a:spLocks/>
          </p:cNvSpPr>
          <p:nvPr/>
        </p:nvSpPr>
        <p:spPr>
          <a:xfrm>
            <a:off x="7719647" y="6147304"/>
            <a:ext cx="4352192" cy="195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>
                <a:solidFill>
                  <a:schemeClr val="bg1"/>
                </a:solidFill>
              </a:rPr>
              <a:t>(Monzila,2020)</a:t>
            </a:r>
          </a:p>
        </p:txBody>
      </p:sp>
    </p:spTree>
    <p:extLst>
      <p:ext uri="{BB962C8B-B14F-4D97-AF65-F5344CB8AC3E}">
        <p14:creationId xmlns:p14="http://schemas.microsoft.com/office/powerpoint/2010/main" val="381309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977299" y="1113165"/>
            <a:ext cx="8610600" cy="1293028"/>
          </a:xfrm>
        </p:spPr>
        <p:txBody>
          <a:bodyPr/>
          <a:lstStyle/>
          <a:p>
            <a:r>
              <a:rPr lang="pt-BR" dirty="0"/>
              <a:t>Crie </a:t>
            </a:r>
            <a:r>
              <a:rPr lang="pt-BR" dirty="0" err="1"/>
              <a:t>umA</a:t>
            </a:r>
            <a:r>
              <a:rPr lang="pt-BR" dirty="0"/>
              <a:t> Classe PHP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Crie a classe </a:t>
            </a:r>
            <a:r>
              <a:rPr lang="pt-BR" dirty="0" err="1"/>
              <a:t>Usuario</a:t>
            </a:r>
            <a:endParaRPr lang="pt-BR" dirty="0"/>
          </a:p>
          <a:p>
            <a:pPr lvl="1"/>
            <a:r>
              <a:rPr lang="pt-BR" dirty="0"/>
              <a:t>Id, nome idade;</a:t>
            </a:r>
          </a:p>
          <a:p>
            <a:r>
              <a:rPr lang="pt-BR" dirty="0"/>
              <a:t>Crie uma classe que exiba o</a:t>
            </a:r>
            <a:br>
              <a:rPr lang="pt-BR" dirty="0"/>
            </a:br>
            <a:r>
              <a:rPr lang="pt-BR" dirty="0"/>
              <a:t>objeto convertido em JSON.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364706-83DF-4968-90C6-325CF964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9575"/>
            <a:ext cx="527685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13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A785FA-C071-43A3-A397-53F11044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54D573-EC63-4874-BAA1-1F203B95B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40687C-C6AA-4DD3-8260-E0E9BDAC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pt-BR" sz="3200" dirty="0" err="1"/>
              <a:t>Obcjet</a:t>
            </a:r>
            <a:r>
              <a:rPr lang="pt-BR" sz="3200" dirty="0"/>
              <a:t> </a:t>
            </a:r>
            <a:r>
              <a:rPr lang="pt-BR" sz="3200" dirty="0" err="1"/>
              <a:t>to</a:t>
            </a:r>
            <a:r>
              <a:rPr lang="pt-BR" sz="3200" dirty="0"/>
              <a:t> JSON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6B0923-A75C-4F18-B732-DA0BE13E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pt-BR" sz="16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8F5C4F-7D65-4B0A-B2D9-06B17AF4E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38" y="853320"/>
            <a:ext cx="7433060" cy="5240307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99F0D0B-6938-443A-B971-B00533822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Professor: Rodrigo Fujioka | </a:t>
            </a:r>
            <a:r>
              <a:rPr lang="pt-BR" sz="900">
                <a:hlinkClick r:id="rId4"/>
              </a:rPr>
              <a:t>https://www.fujideia.com.br/fuji </a:t>
            </a:r>
            <a:r>
              <a:rPr lang="en-US" sz="900"/>
              <a:t>| </a:t>
            </a:r>
            <a:r>
              <a:rPr lang="pt-BR" sz="900">
                <a:hlinkClick r:id="rId5"/>
              </a:rPr>
              <a:t>linkedin/rodrigofujioka</a:t>
            </a:r>
            <a:r>
              <a:rPr lang="pt-BR" sz="900"/>
              <a:t> |</a:t>
            </a:r>
            <a:r>
              <a:rPr lang="pt-BR" sz="900">
                <a:hlinkClick r:id="rId6"/>
              </a:rPr>
              <a:t>@rodrigofujioka</a:t>
            </a:r>
            <a:r>
              <a:rPr lang="pt-BR" sz="900"/>
              <a:t> </a:t>
            </a:r>
            <a:r>
              <a:rPr lang="en-US" sz="900"/>
              <a:t> |</a:t>
            </a:r>
            <a:r>
              <a:rPr lang="pt-BR" sz="900">
                <a:hlinkClick r:id="rId7"/>
              </a:rPr>
              <a:t>youtube/rodrigofujioka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012766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A785FA-C071-43A3-A397-53F11044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B654D573-EC63-4874-BAA1-1F203B95B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pt-BR" sz="3200" dirty="0" err="1"/>
              <a:t>Deserealizando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pt-BR" sz="1600" dirty="0"/>
              <a:t>Exemplo PHP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3DD4A3-5047-4697-910A-B88AA2993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936" y="1564473"/>
            <a:ext cx="7273565" cy="423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52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6A00-4435-4766-902D-AEA3FD39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Executando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9A0E3F-FDEF-4F9B-86FC-20175B25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pasta do Projeto </a:t>
            </a:r>
          </a:p>
          <a:p>
            <a:pPr lvl="1"/>
            <a:r>
              <a:rPr lang="pt-BR" dirty="0" err="1">
                <a:solidFill>
                  <a:srgbClr val="00B050"/>
                </a:solidFill>
              </a:rPr>
              <a:t>php</a:t>
            </a:r>
            <a:r>
              <a:rPr lang="pt-BR" dirty="0">
                <a:solidFill>
                  <a:srgbClr val="00B050"/>
                </a:solidFill>
              </a:rPr>
              <a:t> -S localhost:3000 -t </a:t>
            </a:r>
            <a:r>
              <a:rPr lang="pt-BR" dirty="0"/>
              <a:t>.    // Vai iniciar um servidor embutido do PHP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Quem estiver utilizando o XAAMP pode apenas chamar no </a:t>
            </a:r>
            <a:r>
              <a:rPr lang="pt-BR" dirty="0" err="1"/>
              <a:t>nevegador</a:t>
            </a:r>
            <a:r>
              <a:rPr lang="pt-BR" dirty="0"/>
              <a:t> o arquivo na porta configurada.    </a:t>
            </a:r>
            <a:r>
              <a:rPr lang="pt-BR" dirty="0" err="1"/>
              <a:t>localhost</a:t>
            </a:r>
            <a:r>
              <a:rPr lang="pt-BR" dirty="0"/>
              <a:t>/pasta/</a:t>
            </a:r>
            <a:r>
              <a:rPr lang="pt-BR" dirty="0" err="1"/>
              <a:t>nomeArquivo.php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3EFFDDC-A6A3-45EA-9CE5-B7A3F72DC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79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Observe o JSON abaixo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492896"/>
            <a:ext cx="6377745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781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82516" y="2493499"/>
            <a:ext cx="10820400" cy="1234440"/>
          </a:xfrm>
        </p:spPr>
        <p:txBody>
          <a:bodyPr/>
          <a:lstStyle/>
          <a:p>
            <a:r>
              <a:rPr lang="pt-BR" dirty="0"/>
              <a:t>Crie um arquivo na linguagem que você é mais fluente que represente o JSON professor.</a:t>
            </a:r>
          </a:p>
          <a:p>
            <a:r>
              <a:rPr lang="pt-BR" dirty="0"/>
              <a:t>Crie uma classe que Transforme o objeto em PHP e um </a:t>
            </a:r>
            <a:r>
              <a:rPr lang="pt-BR" dirty="0" err="1"/>
              <a:t>Json</a:t>
            </a:r>
            <a:r>
              <a:rPr lang="pt-BR" dirty="0"/>
              <a:t> em PHP.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2857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0EF34-071A-44A7-BA25-23147E48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3617167" cy="1293028"/>
          </a:xfrm>
        </p:spPr>
        <p:txBody>
          <a:bodyPr/>
          <a:lstStyle/>
          <a:p>
            <a:r>
              <a:rPr lang="pt-BR" dirty="0"/>
              <a:t>Exercício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865BF0-9E8C-4C1F-89BE-CDB0A27A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5" y="2194560"/>
            <a:ext cx="11431555" cy="4024125"/>
          </a:xfrm>
        </p:spPr>
        <p:txBody>
          <a:bodyPr/>
          <a:lstStyle/>
          <a:p>
            <a:r>
              <a:rPr lang="pt-BR" dirty="0">
                <a:hlinkClick r:id="rId2"/>
              </a:rPr>
              <a:t>https://developer.mozilla.org/pt-BR/docs/Aprender/JavaScript/Objetos/JSON</a:t>
            </a:r>
            <a:endParaRPr lang="pt-BR" dirty="0"/>
          </a:p>
          <a:p>
            <a:endParaRPr lang="pt-BR" dirty="0"/>
          </a:p>
          <a:p>
            <a:r>
              <a:rPr lang="pt-BR" dirty="0"/>
              <a:t>Mapeie quais entidades são representadas no JSON</a:t>
            </a:r>
          </a:p>
          <a:p>
            <a:r>
              <a:rPr lang="pt-BR" dirty="0"/>
              <a:t>Mapeie uma classe PHP ou JS para o JSON da Figura.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DD61FB-CFD6-4CD2-9178-1179CFFD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3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4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5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6"/>
              </a:rPr>
              <a:t>youtube/rodrigofujioka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54A629-61DA-4ED7-B888-497C4C1D49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6938" y="-137030"/>
            <a:ext cx="2963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3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9E50-EBD6-4992-9382-C83B59A6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Antes de iniciar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513123-C5DA-4E78-91ED-E4BD20BBE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Reforçar conhecimento em </a:t>
            </a:r>
            <a:r>
              <a:rPr lang="pt-BR" dirty="0" err="1"/>
              <a:t>JavaScript</a:t>
            </a:r>
            <a:r>
              <a:rPr lang="pt-BR" dirty="0"/>
              <a:t> e </a:t>
            </a:r>
            <a:r>
              <a:rPr lang="pt-BR" dirty="0" err="1"/>
              <a:t>TypeScript</a:t>
            </a:r>
            <a:endParaRPr lang="pt-BR" dirty="0"/>
          </a:p>
          <a:p>
            <a:pPr lvl="1"/>
            <a:r>
              <a:rPr lang="pt-BR" dirty="0">
                <a:hlinkClick r:id="rId2"/>
              </a:rPr>
              <a:t>https://www.w3schools.com/js/</a:t>
            </a:r>
            <a:r>
              <a:rPr lang="pt-BR" dirty="0"/>
              <a:t> 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E28231-E138-4C19-BCC4-9AD24DAF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3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4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5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6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05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DBF5B85-8FE3-4C09-85A2-AB967C11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9A6683F-D8C9-4681-9AF8-E1A65B65F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076" y="1674746"/>
            <a:ext cx="3486150" cy="41243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20D29C5-FECE-442A-8D82-FB01F3B69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4446" y="0"/>
            <a:ext cx="2961834" cy="6858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E145FBA-AAC9-4B89-9DDF-D8D91FDC8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23" y="1543306"/>
            <a:ext cx="4007693" cy="251084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FD34246-66A8-4D2A-9F0E-C04061F2A7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726" y="4054150"/>
            <a:ext cx="4007693" cy="20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96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aspion chega ao Amazon Prime Video - TecMundo">
            <a:extLst>
              <a:ext uri="{FF2B5EF4-FFF2-40B4-BE49-F238E27FC236}">
                <a16:creationId xmlns:a16="http://schemas.microsoft.com/office/drawing/2014/main" id="{3FAE161A-818E-4702-898B-16F81F24C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675927-97FF-4CC0-A304-851FE1EE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0000"/>
                </a:solidFill>
                <a:highlight>
                  <a:srgbClr val="FFFF00"/>
                </a:highlight>
              </a:rPr>
              <a:t>Dúvidas ?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5D264A-7E1D-43A2-B5B5-D7A6B5618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FF0000"/>
                </a:solidFill>
                <a:highlight>
                  <a:srgbClr val="FFFF00"/>
                </a:highlight>
              </a:rPr>
              <a:t>Dúvidas sobre alguma das coisas que vimos ?</a:t>
            </a:r>
          </a:p>
          <a:p>
            <a:pPr marL="457200" lvl="1" indent="0">
              <a:buNone/>
            </a:pPr>
            <a:r>
              <a:rPr lang="pt-BR" sz="30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2921BE5-C512-4BFC-AA45-29B5B8C6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Professor: Rodrigo Fujioka | </a:t>
            </a:r>
            <a:r>
              <a:rPr lang="pt-BR" sz="900">
                <a:hlinkClick r:id="rId3"/>
              </a:rPr>
              <a:t>https://www.fujideia.com.br/fuji </a:t>
            </a:r>
            <a:r>
              <a:rPr lang="en-US" sz="900"/>
              <a:t>| </a:t>
            </a:r>
            <a:r>
              <a:rPr lang="pt-BR" sz="900">
                <a:hlinkClick r:id="rId4"/>
              </a:rPr>
              <a:t>linkedin/rodrigofujioka</a:t>
            </a:r>
            <a:r>
              <a:rPr lang="pt-BR" sz="900"/>
              <a:t> |</a:t>
            </a:r>
            <a:r>
              <a:rPr lang="pt-BR" sz="900">
                <a:hlinkClick r:id="rId5"/>
              </a:rPr>
              <a:t>@rodrigofujioka</a:t>
            </a:r>
            <a:r>
              <a:rPr lang="pt-BR" sz="900"/>
              <a:t> </a:t>
            </a:r>
            <a:r>
              <a:rPr lang="en-US" sz="900"/>
              <a:t> |</a:t>
            </a:r>
            <a:r>
              <a:rPr lang="pt-BR" sz="900">
                <a:hlinkClick r:id="rId6"/>
              </a:rPr>
              <a:t>youtube/rodrigofujioka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289564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36E3C-8F24-4378-9435-52888A4E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JavaScript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6A6E23-2130-4E45-9E93-CF51EF76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Variáveis, dados e operações</a:t>
            </a:r>
          </a:p>
          <a:p>
            <a:r>
              <a:rPr lang="pt-BR" sz="3600" dirty="0"/>
              <a:t>Funções</a:t>
            </a:r>
          </a:p>
          <a:p>
            <a:r>
              <a:rPr lang="pt-BR" sz="3600" dirty="0"/>
              <a:t>Constantes</a:t>
            </a:r>
          </a:p>
          <a:p>
            <a:r>
              <a:rPr lang="pt-BR" sz="3600" dirty="0"/>
              <a:t>Operadores Lógicos e Condicionais</a:t>
            </a:r>
          </a:p>
          <a:p>
            <a:r>
              <a:rPr lang="pt-BR" sz="3600" dirty="0"/>
              <a:t>Laços de repetição </a:t>
            </a:r>
          </a:p>
          <a:p>
            <a:r>
              <a:rPr lang="pt-BR" sz="3600" dirty="0" err="1">
                <a:solidFill>
                  <a:srgbClr val="FF0000"/>
                </a:solidFill>
                <a:highlight>
                  <a:srgbClr val="00FF00"/>
                </a:highlight>
              </a:rPr>
              <a:t>TypeScript</a:t>
            </a:r>
            <a:r>
              <a:rPr lang="pt-BR" sz="3600" dirty="0">
                <a:solidFill>
                  <a:srgbClr val="FF0000"/>
                </a:solidFill>
                <a:highlight>
                  <a:srgbClr val="00FF00"/>
                </a:highlight>
              </a:rPr>
              <a:t> e Node.JS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64B7055-4BC0-4BA9-BAD7-CD59A7002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7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FDD3F-C74F-44F6-9BE3-0A39414B3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pt-BR" sz="3200" dirty="0"/>
              <a:t>Vamos ver 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E58174-E6BB-4CB3-87FF-F0979BFCF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pt-BR" sz="1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0E627D-5F59-4E7A-BB66-0C1BFED5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699" y="2241040"/>
            <a:ext cx="6533501" cy="2482730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B5F4981-4988-4BBD-93A8-5F4CE0E48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Professor: Rodrigo Fujioka | </a:t>
            </a:r>
            <a:r>
              <a:rPr lang="pt-BR" sz="900">
                <a:hlinkClick r:id="rId3"/>
              </a:rPr>
              <a:t>https://www.fujideia.com.br/fuji </a:t>
            </a:r>
            <a:r>
              <a:rPr lang="en-US" sz="900"/>
              <a:t>| </a:t>
            </a:r>
            <a:r>
              <a:rPr lang="pt-BR" sz="900">
                <a:hlinkClick r:id="rId4"/>
              </a:rPr>
              <a:t>linkedin/rodrigofujioka</a:t>
            </a:r>
            <a:r>
              <a:rPr lang="pt-BR" sz="900"/>
              <a:t> |</a:t>
            </a:r>
            <a:r>
              <a:rPr lang="pt-BR" sz="900">
                <a:hlinkClick r:id="rId5"/>
              </a:rPr>
              <a:t>@rodrigofujioka</a:t>
            </a:r>
            <a:r>
              <a:rPr lang="pt-BR" sz="900"/>
              <a:t> </a:t>
            </a:r>
            <a:r>
              <a:rPr lang="en-US" sz="900"/>
              <a:t> |</a:t>
            </a:r>
            <a:r>
              <a:rPr lang="pt-BR" sz="900">
                <a:hlinkClick r:id="rId6"/>
              </a:rPr>
              <a:t>youtube/rodrigofujioka</a:t>
            </a:r>
            <a:endParaRPr lang="en-US" sz="90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66BC8CF-2E74-4F41-AEE4-E347E0E8BCC5}"/>
              </a:ext>
            </a:extLst>
          </p:cNvPr>
          <p:cNvSpPr txBox="1">
            <a:spLocks/>
          </p:cNvSpPr>
          <p:nvPr/>
        </p:nvSpPr>
        <p:spPr>
          <a:xfrm>
            <a:off x="9647334" y="4723770"/>
            <a:ext cx="1652037" cy="31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(</a:t>
            </a:r>
            <a:r>
              <a:rPr lang="pt-BR" sz="1600" dirty="0" err="1"/>
              <a:t>Monzila</a:t>
            </a:r>
            <a:r>
              <a:rPr lang="pt-BR" sz="1600" dirty="0"/>
              <a:t>, 2020)</a:t>
            </a:r>
          </a:p>
        </p:txBody>
      </p:sp>
    </p:spTree>
    <p:extLst>
      <p:ext uri="{BB962C8B-B14F-4D97-AF65-F5344CB8AC3E}">
        <p14:creationId xmlns:p14="http://schemas.microsoft.com/office/powerpoint/2010/main" val="2742182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FDDDC-9F25-4EFB-91B4-E546F1FE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F6E990-C596-493C-B2B2-470FD7851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Não tem tipagem estática. </a:t>
            </a:r>
          </a:p>
          <a:p>
            <a:pPr lvl="1"/>
            <a:r>
              <a:rPr lang="pt-BR" dirty="0"/>
              <a:t>Você não precisa definir o tipo como em Java, C#, etc. </a:t>
            </a:r>
          </a:p>
          <a:p>
            <a:pPr lvl="2"/>
            <a:r>
              <a:rPr lang="pt-BR" dirty="0" err="1"/>
              <a:t>Integer</a:t>
            </a:r>
            <a:r>
              <a:rPr lang="pt-BR" dirty="0"/>
              <a:t> valor =  8;   // Essa variável armazena apenas valores inteiros. </a:t>
            </a:r>
          </a:p>
          <a:p>
            <a:pPr lvl="2"/>
            <a:endParaRPr lang="pt-BR" dirty="0"/>
          </a:p>
          <a:p>
            <a:r>
              <a:rPr lang="pt-BR" dirty="0"/>
              <a:t>Tipagem dinâmica. 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2010321-DC0C-470D-888B-6BC060F4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87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FDDDC-9F25-4EFB-91B4-E546F1F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282" y="-178019"/>
            <a:ext cx="8610600" cy="1293028"/>
          </a:xfrm>
        </p:spPr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2010321-DC0C-470D-888B-6BC060F4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522C218-7398-47C1-A785-C255B0D8C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DFA0FC4-3689-41BF-BE9F-FA27E8128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14372"/>
            <a:ext cx="12192000" cy="60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FDDDC-9F25-4EFB-91B4-E546F1FE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F6E990-C596-493C-B2B2-470FD7851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2010321-DC0C-470D-888B-6BC060F43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05EFD5-F62F-4356-9D47-C9D67FAF7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9315"/>
            <a:ext cx="7675685" cy="62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09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FDDDC-9F25-4EFB-91B4-E546F1F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pt-BR" sz="3200" dirty="0"/>
              <a:t>Funções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F6E990-C596-493C-B2B2-470FD7851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pt-BR" sz="1600" dirty="0"/>
              <a:t>Escopo das variáveis;</a:t>
            </a:r>
          </a:p>
          <a:p>
            <a:r>
              <a:rPr lang="pt-BR" sz="1600" dirty="0"/>
              <a:t>Chamada.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DBFE29-96B1-4886-A923-0F95B1912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8" r="2" b="2146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64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4553F-DBDC-43BA-8F68-411A2487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pt-BR" sz="3200"/>
              <a:t>Condicionais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5E29E0-226D-4C9B-AF71-373A80C6F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IF , ELSE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DB29E40-B9FC-4262-A673-1E828CC53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12" b="-1"/>
          <a:stretch/>
        </p:blipFill>
        <p:spPr>
          <a:xfrm>
            <a:off x="4245521" y="137030"/>
            <a:ext cx="7946480" cy="66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9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4553F-DBDC-43BA-8F68-411A2487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672" y="-360415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pt-BR" sz="3200" dirty="0"/>
              <a:t>Condicionais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5E29E0-226D-4C9B-AF71-373A80C6F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39" y="2093985"/>
            <a:ext cx="3977639" cy="3854112"/>
          </a:xfrm>
        </p:spPr>
        <p:txBody>
          <a:bodyPr>
            <a:normAutofit/>
          </a:bodyPr>
          <a:lstStyle/>
          <a:p>
            <a:r>
              <a:rPr lang="en-US" sz="3200" dirty="0"/>
              <a:t>Switch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7A02AF-16F3-431B-B196-B7FD09E7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15" y="1362808"/>
            <a:ext cx="9611662" cy="549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39E50-EBD6-4992-9382-C83B59A6F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633" y="173211"/>
            <a:ext cx="1667608" cy="892954"/>
          </a:xfrm>
        </p:spPr>
        <p:txBody>
          <a:bodyPr>
            <a:normAutofit/>
          </a:bodyPr>
          <a:lstStyle/>
          <a:p>
            <a:r>
              <a:rPr lang="pt-BR" b="1" dirty="0"/>
              <a:t>HTTP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E28231-E138-4C19-BCC4-9AD24DAF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13CA1D-C6F2-44EF-823F-8A295F5D1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529" y="2615755"/>
            <a:ext cx="2592071" cy="315908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E87991-FBB8-40F1-B1D3-7EB1701E2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408" y="2603773"/>
            <a:ext cx="2652179" cy="3461571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7F1350F-872F-47C0-864E-9C0EEABB024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895600" y="2998130"/>
            <a:ext cx="1161290" cy="119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4FBE5C3-F73C-41FB-8586-EC16B40681CF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6363413" y="2998130"/>
            <a:ext cx="1105995" cy="133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Espaço Reservado para Conteúdo 5">
            <a:extLst>
              <a:ext uri="{FF2B5EF4-FFF2-40B4-BE49-F238E27FC236}">
                <a16:creationId xmlns:a16="http://schemas.microsoft.com/office/drawing/2014/main" id="{6E9EBF24-696C-4286-A8FE-CAB21F767F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6890" y="1364777"/>
            <a:ext cx="2306523" cy="326670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94AC3F8-28AD-46C8-99B6-C2447D930F5E}"/>
              </a:ext>
            </a:extLst>
          </p:cNvPr>
          <p:cNvSpPr txBox="1"/>
          <p:nvPr/>
        </p:nvSpPr>
        <p:spPr>
          <a:xfrm>
            <a:off x="8107241" y="454392"/>
            <a:ext cx="2852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1">
                <a:effectLst/>
                <a:latin typeface="Source Serif Pro"/>
              </a:rPr>
              <a:t>Hypertext Transfer Protocol</a:t>
            </a:r>
            <a:endParaRPr lang="pt-BR" b="1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9B7FAEF-8AEA-476A-A375-EAECA54DE58F}"/>
              </a:ext>
            </a:extLst>
          </p:cNvPr>
          <p:cNvSpPr txBox="1"/>
          <p:nvPr/>
        </p:nvSpPr>
        <p:spPr>
          <a:xfrm>
            <a:off x="7844937" y="1024180"/>
            <a:ext cx="40334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i="1" dirty="0" err="1"/>
              <a:t>Hyper</a:t>
            </a:r>
            <a:r>
              <a:rPr lang="pt-BR" sz="1600" b="1" i="1" dirty="0"/>
              <a:t> </a:t>
            </a:r>
            <a:r>
              <a:rPr lang="pt-BR" sz="1600" b="1" i="1" dirty="0" err="1"/>
              <a:t>Text</a:t>
            </a:r>
            <a:r>
              <a:rPr lang="pt-BR" sz="1600" b="1" i="1" dirty="0"/>
              <a:t> </a:t>
            </a:r>
            <a:r>
              <a:rPr lang="pt-BR" sz="1600" b="1" i="1" dirty="0" err="1"/>
              <a:t>Transfer</a:t>
            </a:r>
            <a:r>
              <a:rPr lang="pt-BR" sz="1600" b="1" i="1" dirty="0"/>
              <a:t> </a:t>
            </a:r>
            <a:r>
              <a:rPr lang="pt-BR" sz="1600" b="1" i="1" dirty="0" err="1"/>
              <a:t>Protocol</a:t>
            </a:r>
            <a:r>
              <a:rPr lang="pt-BR" sz="1600" b="1" i="1" dirty="0"/>
              <a:t> </a:t>
            </a:r>
            <a:r>
              <a:rPr lang="pt-BR" sz="1600" b="1" i="1" dirty="0" err="1"/>
              <a:t>Secure</a:t>
            </a:r>
            <a:endParaRPr lang="pt-BR" sz="1600" b="1" i="1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FC54556-14BE-4DB4-8A98-513B01A34740}"/>
              </a:ext>
            </a:extLst>
          </p:cNvPr>
          <p:cNvSpPr txBox="1"/>
          <p:nvPr/>
        </p:nvSpPr>
        <p:spPr>
          <a:xfrm>
            <a:off x="6649550" y="878043"/>
            <a:ext cx="6686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4157848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4553F-DBDC-43BA-8F68-411A2487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1450"/>
            <a:ext cx="3977639" cy="595973"/>
          </a:xfrm>
        </p:spPr>
        <p:txBody>
          <a:bodyPr anchor="b">
            <a:normAutofit/>
          </a:bodyPr>
          <a:lstStyle/>
          <a:p>
            <a:pPr algn="l"/>
            <a:r>
              <a:rPr lang="pt-BR" sz="3200" dirty="0"/>
              <a:t>Operadores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5E29E0-226D-4C9B-AF71-373A80C6F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39" y="2093985"/>
            <a:ext cx="3977639" cy="3854112"/>
          </a:xfrm>
        </p:spPr>
        <p:txBody>
          <a:bodyPr>
            <a:normAutofit/>
          </a:bodyPr>
          <a:lstStyle/>
          <a:p>
            <a:r>
              <a:rPr lang="en-US" sz="3200" dirty="0"/>
              <a:t>&amp;&amp;   (E)</a:t>
            </a:r>
          </a:p>
          <a:p>
            <a:r>
              <a:rPr lang="en-US" sz="3200" dirty="0"/>
              <a:t>||   (OU)</a:t>
            </a:r>
          </a:p>
          <a:p>
            <a:r>
              <a:rPr lang="en-US" sz="3200" dirty="0"/>
              <a:t> !   (NOT)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F7BE15-8465-4DEC-9379-343D7BD7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16" y="0"/>
            <a:ext cx="7990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42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4553F-DBDC-43BA-8F68-411A2487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pt-BR" sz="3200"/>
              <a:t>Laços de repetição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D7FECB-D779-4A0E-ABD4-F2954B3B9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74" y="2364573"/>
            <a:ext cx="5029200" cy="3854112"/>
          </a:xfrm>
        </p:spPr>
        <p:txBody>
          <a:bodyPr>
            <a:normAutofit/>
          </a:bodyPr>
          <a:lstStyle/>
          <a:p>
            <a:r>
              <a:rPr lang="pt-BR" sz="2400" dirty="0" err="1"/>
              <a:t>setInterval</a:t>
            </a:r>
            <a:r>
              <a:rPr lang="pt-BR" sz="2400" dirty="0"/>
              <a:t>(função, </a:t>
            </a:r>
            <a:r>
              <a:rPr lang="pt-BR" sz="2400" dirty="0" err="1"/>
              <a:t>milisegundos</a:t>
            </a:r>
            <a:r>
              <a:rPr lang="pt-BR" sz="2400" dirty="0"/>
              <a:t>);</a:t>
            </a:r>
          </a:p>
          <a:p>
            <a:pPr marL="0" indent="0">
              <a:buNone/>
            </a:pPr>
            <a:endParaRPr lang="pt-BR" sz="2400" dirty="0"/>
          </a:p>
          <a:p>
            <a:endParaRPr lang="pt-BR" sz="2400" u="sng" dirty="0"/>
          </a:p>
          <a:p>
            <a:r>
              <a:rPr lang="pt-BR" sz="2400" dirty="0" err="1"/>
              <a:t>setTimeoutr</a:t>
            </a:r>
            <a:r>
              <a:rPr lang="pt-BR" sz="2400" dirty="0"/>
              <a:t>(função, </a:t>
            </a:r>
            <a:r>
              <a:rPr lang="pt-BR" sz="2400" dirty="0" err="1"/>
              <a:t>milisegundos</a:t>
            </a:r>
            <a:r>
              <a:rPr lang="pt-BR" sz="2400" dirty="0"/>
              <a:t>);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A716F9-3EEA-421C-8809-BEB43635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4343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Professor: Rodrigo Fujioka | </a:t>
            </a:r>
            <a:r>
              <a:rPr lang="pt-BR" sz="900">
                <a:hlinkClick r:id="rId2"/>
              </a:rPr>
              <a:t>https://www.fujideia.com.br/fuji </a:t>
            </a:r>
            <a:r>
              <a:rPr lang="en-US" sz="900"/>
              <a:t>| </a:t>
            </a:r>
            <a:r>
              <a:rPr lang="pt-BR" sz="900">
                <a:hlinkClick r:id="rId3"/>
              </a:rPr>
              <a:t>linkedin/rodrigofujioka</a:t>
            </a:r>
            <a:r>
              <a:rPr lang="pt-BR" sz="900"/>
              <a:t> |</a:t>
            </a:r>
            <a:r>
              <a:rPr lang="pt-BR" sz="900">
                <a:hlinkClick r:id="rId4"/>
              </a:rPr>
              <a:t>@rodrigofujioka</a:t>
            </a:r>
            <a:r>
              <a:rPr lang="pt-BR" sz="900"/>
              <a:t> </a:t>
            </a:r>
            <a:r>
              <a:rPr lang="en-US" sz="900"/>
              <a:t> |</a:t>
            </a:r>
            <a:r>
              <a:rPr lang="pt-BR" sz="900">
                <a:hlinkClick r:id="rId5"/>
              </a:rPr>
              <a:t>youtube/rodrigofujioka</a:t>
            </a:r>
            <a:endParaRPr lang="en-US" sz="9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982241-3A8A-4DF8-90B9-48E4140436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78" b="2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4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C32C9-A530-47C4-9369-6A87BA75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FD0E23-149D-4BB9-B45B-18A4E5CD0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1 – Crie em </a:t>
            </a:r>
            <a:r>
              <a:rPr lang="pt-BR" dirty="0" err="1"/>
              <a:t>javascript</a:t>
            </a:r>
            <a:r>
              <a:rPr lang="pt-BR" dirty="0"/>
              <a:t> uma calculadora. </a:t>
            </a:r>
          </a:p>
          <a:p>
            <a:pPr marL="0" indent="0">
              <a:buNone/>
            </a:pPr>
            <a:r>
              <a:rPr lang="pt-BR" dirty="0"/>
              <a:t>2 – Crie em uma função para exibir todos os números pares em um intervalo de números </a:t>
            </a:r>
            <a:r>
              <a:rPr lang="pt-BR" dirty="0" err="1"/>
              <a:t>ex</a:t>
            </a:r>
            <a:r>
              <a:rPr lang="pt-BR" dirty="0"/>
              <a:t>  entre 1 e 100.</a:t>
            </a:r>
          </a:p>
          <a:p>
            <a:pPr marL="0" indent="0">
              <a:buNone/>
            </a:pPr>
            <a:r>
              <a:rPr lang="pt-BR" dirty="0"/>
              <a:t>3 – Crie uma função que verifique o sexo e a idade do usuário. </a:t>
            </a:r>
          </a:p>
          <a:p>
            <a:pPr marL="0" indent="0">
              <a:buNone/>
            </a:pPr>
            <a:r>
              <a:rPr lang="pt-BR" dirty="0"/>
              <a:t>	A -&gt; Se Sexo Masculino e Idade &gt;= 18 pode entrar no Bar com taxa.</a:t>
            </a:r>
          </a:p>
          <a:p>
            <a:pPr marL="0" indent="0">
              <a:buNone/>
            </a:pPr>
            <a:r>
              <a:rPr lang="pt-BR" dirty="0"/>
              <a:t>            A2 -&gt; Se Sexo Masculino e Idade &lt; 18 não pode entrar no Bar. </a:t>
            </a:r>
          </a:p>
          <a:p>
            <a:pPr marL="0" indent="0">
              <a:buNone/>
            </a:pPr>
            <a:r>
              <a:rPr lang="pt-BR" dirty="0"/>
              <a:t>            B -&gt; Se sexo Feminino e Idade &gt;= 18 pode entrar no bar sem taxa. </a:t>
            </a:r>
          </a:p>
          <a:p>
            <a:pPr marL="0" indent="0">
              <a:buNone/>
            </a:pPr>
            <a:r>
              <a:rPr lang="pt-BR" dirty="0"/>
              <a:t>            B2 -&gt; Se sexo Feminino e Idade &lt; 18 Não pode entrar no bar.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6B6E31-5A94-4BBA-B50C-BFDD5938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03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DC128-6AD1-4349-AF10-D6459D58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NODE.JS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A2D17E-956B-4E63-AB32-DA29E29CF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Node.js pode ser definido como um ambiente de execução </a:t>
            </a:r>
            <a:r>
              <a:rPr lang="pt-BR" dirty="0" err="1"/>
              <a:t>Javascript</a:t>
            </a:r>
            <a:r>
              <a:rPr lang="pt-BR" dirty="0"/>
              <a:t> server-site (Opus-software)</a:t>
            </a:r>
          </a:p>
          <a:p>
            <a:pPr lvl="1"/>
            <a:r>
              <a:rPr lang="pt-BR" dirty="0"/>
              <a:t>Realizar leitura do material complementar </a:t>
            </a:r>
            <a:r>
              <a:rPr lang="pt-BR" b="1" dirty="0"/>
              <a:t>AULA02_Leitura01_Node.pdf e </a:t>
            </a:r>
            <a:r>
              <a:rPr lang="pt-BR" dirty="0">
                <a:hlinkClick r:id="rId2"/>
              </a:rPr>
              <a:t>https://developer.mozilla.org/pt-BR/docs/Learn/Server-side/Express_Nodejs/Introdu%C3%A7%C3%A3o</a:t>
            </a:r>
            <a:endParaRPr lang="pt-BR" b="1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E274AE-AB06-4FD6-904C-6A5448907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3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4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5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6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27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59DB1-D6E6-4EBC-A5BC-8A6512C6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Express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3CDB6A-B3D6-4A11-A1BD-14743399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Criado por TJ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Holowaychuk</a:t>
            </a:r>
            <a:r>
              <a:rPr lang="pt-BR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  </a:t>
            </a:r>
            <a:r>
              <a:rPr lang="pt-BR" dirty="0">
                <a:hlinkClick r:id="rId2"/>
              </a:rPr>
              <a:t>https://github.com/expressjs/express</a:t>
            </a:r>
            <a:endParaRPr lang="pt-BR" dirty="0"/>
          </a:p>
          <a:p>
            <a:endParaRPr lang="pt-BR" dirty="0">
              <a:solidFill>
                <a:srgbClr val="FF0000"/>
              </a:solidFill>
            </a:endParaRPr>
          </a:p>
          <a:p>
            <a:r>
              <a:rPr lang="pt-BR" dirty="0"/>
              <a:t>Framework web rápido, flexível e minimalista para Node.js (</a:t>
            </a:r>
            <a:r>
              <a:rPr lang="pt-BR" dirty="0">
                <a:hlinkClick r:id="rId3"/>
              </a:rPr>
              <a:t>https://expressjs.com/</a:t>
            </a:r>
            <a:r>
              <a:rPr lang="pt-BR" dirty="0" err="1">
                <a:hlinkClick r:id="rId3"/>
              </a:rPr>
              <a:t>pt-br</a:t>
            </a:r>
            <a:r>
              <a:rPr lang="pt-BR" dirty="0">
                <a:hlinkClick r:id="rId3"/>
              </a:rPr>
              <a:t>/</a:t>
            </a:r>
            <a:r>
              <a:rPr lang="pt-BR" dirty="0"/>
              <a:t>)</a:t>
            </a:r>
          </a:p>
          <a:p>
            <a:endParaRPr lang="pt-BR" dirty="0"/>
          </a:p>
          <a:p>
            <a:pPr lvl="1"/>
            <a:r>
              <a:rPr lang="pt-BR" dirty="0"/>
              <a:t>Quem usa: Fox Sports, </a:t>
            </a:r>
            <a:r>
              <a:rPr lang="pt-BR" dirty="0" err="1"/>
              <a:t>PayPal</a:t>
            </a:r>
            <a:r>
              <a:rPr lang="pt-BR" dirty="0"/>
              <a:t>, Uber e também pela própria IBM (Wikipedia)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FE08910-44F8-4489-B73E-78DE28F44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4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5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6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7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67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F0C38B-FCCE-4FFF-8ECB-681CA372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770802" cy="4024125"/>
          </a:xfrm>
        </p:spPr>
        <p:txBody>
          <a:bodyPr>
            <a:normAutofit/>
          </a:bodyPr>
          <a:lstStyle/>
          <a:p>
            <a:r>
              <a:rPr lang="pt-BR" dirty="0"/>
              <a:t>Crie um repositório vazio no </a:t>
            </a:r>
            <a:r>
              <a:rPr lang="pt-BR" dirty="0" err="1"/>
              <a:t>github</a:t>
            </a:r>
            <a:r>
              <a:rPr lang="pt-BR" dirty="0"/>
              <a:t>.</a:t>
            </a:r>
          </a:p>
          <a:p>
            <a:r>
              <a:rPr lang="pt-BR" dirty="0"/>
              <a:t>Clone ele no seu ambiente local.</a:t>
            </a:r>
          </a:p>
          <a:p>
            <a:pPr lvl="1"/>
            <a:r>
              <a:rPr lang="pt-BR" dirty="0" err="1"/>
              <a:t>git</a:t>
            </a:r>
            <a:r>
              <a:rPr lang="pt-BR" dirty="0"/>
              <a:t> clone </a:t>
            </a:r>
            <a:r>
              <a:rPr lang="pt-BR" dirty="0" err="1"/>
              <a:t>nomeRepositorio</a:t>
            </a:r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AF3123-1032-4E7A-B600-F6FE2C682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6751948" cy="1293028"/>
          </a:xfrm>
        </p:spPr>
        <p:txBody>
          <a:bodyPr>
            <a:normAutofit/>
          </a:bodyPr>
          <a:lstStyle/>
          <a:p>
            <a:r>
              <a:rPr lang="pt-BR" dirty="0"/>
              <a:t>Mãos a obra. 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328C417-8E1E-44E0-84B4-DA338A87D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2114" y="2125863"/>
            <a:ext cx="2636238" cy="7465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B421859-146E-42B6-8790-11198F227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082" y="3844653"/>
            <a:ext cx="2656270" cy="1872670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4119F2-0BD6-4184-A0AC-CB065E9E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Professor: Rodrigo Fujioka | </a:t>
            </a:r>
            <a:r>
              <a:rPr lang="pt-BR" sz="900">
                <a:hlinkClick r:id="rId5"/>
              </a:rPr>
              <a:t>https://www.fujideia.com.br/fuji </a:t>
            </a:r>
            <a:r>
              <a:rPr lang="en-US" sz="900"/>
              <a:t>| </a:t>
            </a:r>
            <a:r>
              <a:rPr lang="pt-BR" sz="900">
                <a:hlinkClick r:id="rId6"/>
              </a:rPr>
              <a:t>linkedin/rodrigofujioka</a:t>
            </a:r>
            <a:r>
              <a:rPr lang="pt-BR" sz="900"/>
              <a:t> |</a:t>
            </a:r>
            <a:r>
              <a:rPr lang="pt-BR" sz="900">
                <a:hlinkClick r:id="rId7"/>
              </a:rPr>
              <a:t>@rodrigofujioka</a:t>
            </a:r>
            <a:r>
              <a:rPr lang="pt-BR" sz="900"/>
              <a:t> </a:t>
            </a:r>
            <a:r>
              <a:rPr lang="en-US" sz="900"/>
              <a:t> |</a:t>
            </a:r>
            <a:r>
              <a:rPr lang="pt-BR" sz="900">
                <a:hlinkClick r:id="rId8"/>
              </a:rPr>
              <a:t>youtube/rodrigofujioka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75910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500FB-4185-4F82-82A8-126CF12D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Clonar repositório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CD727C-AEC8-4230-9C02-AFD7EE065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663F6A-F93C-4AC7-B39A-E759A01CB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207CA6C-57DF-48E6-BA49-A5824FE37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4408" y="1906735"/>
            <a:ext cx="8583183" cy="444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35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3388A-90B2-4CD6-B845-241CD5CCC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869" y="85477"/>
            <a:ext cx="8610600" cy="1293028"/>
          </a:xfrm>
        </p:spPr>
        <p:txBody>
          <a:bodyPr/>
          <a:lstStyle/>
          <a:p>
            <a:r>
              <a:rPr lang="pt-BR" dirty="0"/>
              <a:t>Para utilizar </a:t>
            </a:r>
            <a:r>
              <a:rPr lang="pt-BR" dirty="0" err="1"/>
              <a:t>ssh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3B18B1-C918-4C63-A303-59725E9BE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t-BR" dirty="0">
              <a:hlinkClick r:id=""/>
            </a:endParaRPr>
          </a:p>
          <a:p>
            <a:endParaRPr lang="pt-BR" dirty="0">
              <a:hlinkClick r:id=""/>
            </a:endParaRPr>
          </a:p>
          <a:p>
            <a:endParaRPr lang="pt-BR" dirty="0">
              <a:hlinkClick r:id=""/>
            </a:endParaRPr>
          </a:p>
          <a:p>
            <a:endParaRPr lang="pt-BR" dirty="0">
              <a:hlinkClick r:id=""/>
            </a:endParaRPr>
          </a:p>
          <a:p>
            <a:endParaRPr lang="pt-BR" dirty="0">
              <a:hlinkClick r:id=""/>
            </a:endParaRPr>
          </a:p>
          <a:p>
            <a:endParaRPr lang="pt-BR" dirty="0">
              <a:hlinkClick r:id=""/>
            </a:endParaRPr>
          </a:p>
          <a:p>
            <a:endParaRPr lang="pt-BR" dirty="0">
              <a:hlinkClick r:id=""/>
            </a:endParaRPr>
          </a:p>
          <a:p>
            <a:endParaRPr lang="pt-BR" dirty="0">
              <a:hlinkClick r:id=""/>
            </a:endParaRPr>
          </a:p>
          <a:p>
            <a:r>
              <a:rPr lang="pt-BR" dirty="0">
                <a:hlinkClick r:id=""/>
              </a:rPr>
              <a:t>https://docs.github.com/pt/github/authenticating-to-github/adding-a-new-ssh-key-to-your-github-account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6574E6-FBF9-4836-8041-FC33E007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AC22FB-3584-49FD-806E-3164BEE37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54" y="1410887"/>
            <a:ext cx="8105369" cy="37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69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25C89-EF16-49AD-9044-DB8F64C2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pt-BR"/>
              <a:t>Clonando repositório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3827AE-B6D3-4D58-B2CE-8B3226119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9481428" cy="4024125"/>
          </a:xfrm>
        </p:spPr>
        <p:txBody>
          <a:bodyPr>
            <a:normAutofit/>
          </a:bodyPr>
          <a:lstStyle/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clone </a:t>
            </a:r>
            <a:r>
              <a:rPr lang="pt-BR" dirty="0">
                <a:hlinkClick r:id="rId2"/>
              </a:rPr>
              <a:t>https://github.com/rodrigofujioka/clienteservidor.git</a:t>
            </a:r>
            <a:r>
              <a:rPr lang="pt-BR" dirty="0"/>
              <a:t>   [precisa da </a:t>
            </a:r>
            <a:r>
              <a:rPr lang="pt-BR" dirty="0" err="1"/>
              <a:t>ssh-key</a:t>
            </a:r>
            <a:r>
              <a:rPr lang="pt-BR" dirty="0"/>
              <a:t> configurado no </a:t>
            </a:r>
            <a:r>
              <a:rPr lang="pt-BR" dirty="0" err="1"/>
              <a:t>repositorio</a:t>
            </a:r>
            <a:r>
              <a:rPr lang="pt-BR" dirty="0"/>
              <a:t>] </a:t>
            </a:r>
          </a:p>
          <a:p>
            <a:r>
              <a:rPr lang="pt-BR" dirty="0"/>
              <a:t>$ </a:t>
            </a:r>
            <a:r>
              <a:rPr lang="pt-BR" dirty="0" err="1"/>
              <a:t>git</a:t>
            </a:r>
            <a:r>
              <a:rPr lang="pt-BR" dirty="0"/>
              <a:t> clone </a:t>
            </a:r>
            <a:r>
              <a:rPr lang="pt-BR" dirty="0">
                <a:hlinkClick r:id="rId2"/>
              </a:rPr>
              <a:t>https://github.com/rodrigofujioka/clienteservidor.git</a:t>
            </a:r>
            <a:r>
              <a:rPr lang="pt-BR" dirty="0"/>
              <a:t> 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>
                <a:hlinkClick r:id="rId3"/>
              </a:rPr>
              <a:t>https://git-scm.com/</a:t>
            </a:r>
            <a:r>
              <a:rPr lang="pt-BR" dirty="0"/>
              <a:t>   &lt;- Você precisa ter o </a:t>
            </a:r>
          </a:p>
          <a:p>
            <a:pPr marL="0" indent="0">
              <a:buNone/>
            </a:pPr>
            <a:r>
              <a:rPr lang="pt-BR" dirty="0"/>
              <a:t>			</a:t>
            </a:r>
            <a:r>
              <a:rPr lang="pt-BR" dirty="0" err="1"/>
              <a:t>git</a:t>
            </a:r>
            <a:r>
              <a:rPr lang="pt-BR" dirty="0"/>
              <a:t> instalado na sua máquina. 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4DFA29F-A645-498D-9FEB-751B253CB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800" y="3439671"/>
            <a:ext cx="4521200" cy="2916173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F9A96F-3092-4049-ABEA-1A78A523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Professor: Rodrigo Fujioka | </a:t>
            </a:r>
            <a:r>
              <a:rPr lang="pt-BR" sz="900">
                <a:hlinkClick r:id="rId5"/>
              </a:rPr>
              <a:t>https://www.fujideia.com.br/fuji </a:t>
            </a:r>
            <a:r>
              <a:rPr lang="en-US" sz="900"/>
              <a:t>| </a:t>
            </a:r>
            <a:r>
              <a:rPr lang="pt-BR" sz="900">
                <a:hlinkClick r:id="rId6"/>
              </a:rPr>
              <a:t>linkedin/rodrigofujioka</a:t>
            </a:r>
            <a:r>
              <a:rPr lang="pt-BR" sz="900"/>
              <a:t> |</a:t>
            </a:r>
            <a:r>
              <a:rPr lang="pt-BR" sz="900">
                <a:hlinkClick r:id="rId7"/>
              </a:rPr>
              <a:t>@rodrigofujioka</a:t>
            </a:r>
            <a:r>
              <a:rPr lang="pt-BR" sz="900"/>
              <a:t> </a:t>
            </a:r>
            <a:r>
              <a:rPr lang="en-US" sz="900"/>
              <a:t> |</a:t>
            </a:r>
            <a:r>
              <a:rPr lang="pt-BR" sz="900">
                <a:hlinkClick r:id="rId8"/>
              </a:rPr>
              <a:t>youtube/rodrigofujioka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67965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25C89-EF16-49AD-9044-DB8F64C2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2532" y="25535"/>
            <a:ext cx="8610600" cy="1293028"/>
          </a:xfrm>
        </p:spPr>
        <p:txBody>
          <a:bodyPr/>
          <a:lstStyle/>
          <a:p>
            <a:r>
              <a:rPr lang="pt-BR" dirty="0"/>
              <a:t>Iniciando 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3827AE-B6D3-4D58-B2CE-8B3226119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76" y="1416937"/>
            <a:ext cx="11585448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1 - Quando o projeto for clonado vai ser criada uma pasta com o nome </a:t>
            </a:r>
            <a:r>
              <a:rPr lang="pt-BR" sz="1600" dirty="0" err="1"/>
              <a:t>frameworksweb</a:t>
            </a:r>
            <a:endParaRPr lang="pt-BR" sz="1600" dirty="0"/>
          </a:p>
          <a:p>
            <a:pPr marL="0" indent="0">
              <a:buNone/>
            </a:pPr>
            <a:r>
              <a:rPr lang="pt-BR" sz="1600" dirty="0"/>
              <a:t>2 – Na pasta que foi criada, pelo terminal ou visual Studio </a:t>
            </a:r>
            <a:r>
              <a:rPr lang="pt-BR" sz="1600" dirty="0" err="1"/>
              <a:t>Code</a:t>
            </a:r>
            <a:r>
              <a:rPr lang="pt-BR" sz="1600" dirty="0"/>
              <a:t> vai executar o comando </a:t>
            </a:r>
            <a:r>
              <a:rPr lang="pt-BR" sz="3200" dirty="0"/>
              <a:t>$ </a:t>
            </a:r>
            <a:r>
              <a:rPr lang="pt-BR" sz="3200" b="1" dirty="0" err="1"/>
              <a:t>npm</a:t>
            </a:r>
            <a:r>
              <a:rPr lang="pt-BR" sz="3200" b="1" dirty="0"/>
              <a:t> </a:t>
            </a:r>
            <a:r>
              <a:rPr lang="pt-BR" sz="3200" b="1" dirty="0" err="1"/>
              <a:t>init</a:t>
            </a:r>
            <a:endParaRPr lang="pt-BR" sz="3200" b="1" dirty="0"/>
          </a:p>
          <a:p>
            <a:pPr marL="0" indent="0">
              <a:buNone/>
            </a:pPr>
            <a:r>
              <a:rPr lang="pt-BR" sz="2000" b="1" dirty="0"/>
              <a:t>3 – Preencha os dados ou clique no </a:t>
            </a:r>
            <a:r>
              <a:rPr lang="pt-BR" sz="2000" b="1" dirty="0" err="1"/>
              <a:t>enter</a:t>
            </a:r>
            <a:r>
              <a:rPr lang="pt-BR" sz="2000" b="1" dirty="0"/>
              <a:t> para os dados padrões serem </a:t>
            </a:r>
            <a:r>
              <a:rPr lang="pt-BR" sz="2000" b="1" dirty="0" err="1"/>
              <a:t>setados</a:t>
            </a:r>
            <a:r>
              <a:rPr lang="pt-BR" sz="2000" b="1" dirty="0"/>
              <a:t>. </a:t>
            </a:r>
            <a:endParaRPr lang="pt-BR" sz="1100" b="1" dirty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F9A96F-3092-4049-ABEA-1A78A523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98A38E-4F51-4FA0-B317-6B9CC34013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156" y="3787673"/>
            <a:ext cx="5682080" cy="9181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A4AF9D-B93C-45E7-8994-19913B46A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89" y="2798957"/>
            <a:ext cx="4699926" cy="36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2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1F307-5F3C-472A-9A9D-4984C980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861" y="296088"/>
            <a:ext cx="8610600" cy="1293028"/>
          </a:xfrm>
        </p:spPr>
        <p:txBody>
          <a:bodyPr/>
          <a:lstStyle/>
          <a:p>
            <a:r>
              <a:rPr lang="pt-BR" dirty="0"/>
              <a:t>Cliente x Regras X Servidor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08170B-9058-487D-9ED7-C080AF9A6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ource Serif Pr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dirty="0">
              <a:latin typeface="Source Serif Pr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effectLst/>
              <a:latin typeface="Source Serif Pro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dirty="0">
              <a:latin typeface="Source Serif Pro"/>
            </a:endParaRP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Para comunicação na internet, sempre vai ser utilizado algum protocolo entre o cliente e o servidor. Sendo um dos mais importantes o HTTP, na comunicação as regras de como o processo vai ocorrer são definidas dentro do protocolo utilizado.  Nas nossas aulas vamos utilizar o HTTP.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338FA4-1719-4572-A6F2-06144E2F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1026" name="Picture 2" descr="Modelo cliente–servidor – Wikipédia, a enciclopédia livre">
            <a:extLst>
              <a:ext uri="{FF2B5EF4-FFF2-40B4-BE49-F238E27FC236}">
                <a16:creationId xmlns:a16="http://schemas.microsoft.com/office/drawing/2014/main" id="{DC89CC3F-32FE-4FEF-96C2-E712DA496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466" y="1589116"/>
            <a:ext cx="5430714" cy="26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88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7694D-278A-4BB6-A84B-43FAE6EA4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o </a:t>
            </a:r>
            <a:r>
              <a:rPr lang="pt-BR" dirty="0" err="1"/>
              <a:t>express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D339F3-51C7-4165-9B78-AE1245F0D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684606"/>
            <a:ext cx="10820400" cy="4024125"/>
          </a:xfrm>
        </p:spPr>
        <p:txBody>
          <a:bodyPr/>
          <a:lstStyle/>
          <a:p>
            <a:r>
              <a:rPr lang="pt-BR" dirty="0"/>
              <a:t>No terminal, na pasta do projeto.</a:t>
            </a:r>
          </a:p>
          <a:p>
            <a:pPr marL="0" indent="0">
              <a:buNone/>
            </a:pPr>
            <a:r>
              <a:rPr lang="pt-BR" dirty="0"/>
              <a:t>$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nstall</a:t>
            </a:r>
            <a:r>
              <a:rPr lang="pt-BR" dirty="0"/>
              <a:t> </a:t>
            </a:r>
            <a:r>
              <a:rPr lang="pt-BR" dirty="0" err="1"/>
              <a:t>express</a:t>
            </a:r>
            <a:r>
              <a:rPr lang="pt-BR" dirty="0"/>
              <a:t> –</a:t>
            </a:r>
            <a:r>
              <a:rPr lang="pt-BR" dirty="0" err="1"/>
              <a:t>save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27E484-C011-4288-9ABC-CB7B01BB7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33511F-D398-4D6C-BDA7-2C6901611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425" y="2107092"/>
            <a:ext cx="5476875" cy="5334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4C5C2E-219C-4A3A-BB17-2D854A607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1" y="2948487"/>
            <a:ext cx="6612181" cy="31451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CEE5488-12C6-47E9-8321-C83187E333C5}"/>
              </a:ext>
            </a:extLst>
          </p:cNvPr>
          <p:cNvSpPr txBox="1"/>
          <p:nvPr/>
        </p:nvSpPr>
        <p:spPr>
          <a:xfrm>
            <a:off x="7910879" y="3696668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8"/>
              </a:rPr>
              <a:t>https://expressjs.com/pt-br/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4214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CBEE2-C368-4049-BE8C-3FD4D8DC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FAA37F-A507-461B-90B5-4294E45F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466986"/>
            <a:ext cx="10820400" cy="1751699"/>
          </a:xfrm>
        </p:spPr>
        <p:txBody>
          <a:bodyPr/>
          <a:lstStyle/>
          <a:p>
            <a:r>
              <a:rPr lang="pt-BR" dirty="0" err="1"/>
              <a:t>Req</a:t>
            </a:r>
            <a:r>
              <a:rPr lang="pt-BR" dirty="0"/>
              <a:t> (</a:t>
            </a:r>
            <a:r>
              <a:rPr lang="pt-BR" dirty="0" err="1"/>
              <a:t>Request</a:t>
            </a:r>
            <a:r>
              <a:rPr lang="pt-BR" dirty="0"/>
              <a:t>)                                      a chamada a  http://localhost:3000 </a:t>
            </a:r>
          </a:p>
          <a:p>
            <a:r>
              <a:rPr lang="pt-BR" dirty="0"/>
              <a:t>Res (Response)                                        vai retornar no navegador </a:t>
            </a:r>
            <a:r>
              <a:rPr lang="pt-BR" b="1" dirty="0" err="1">
                <a:solidFill>
                  <a:srgbClr val="FFC000"/>
                </a:solidFill>
              </a:rPr>
              <a:t>Get</a:t>
            </a:r>
            <a:r>
              <a:rPr lang="pt-BR" b="1" dirty="0">
                <a:solidFill>
                  <a:srgbClr val="FFC000"/>
                </a:solidFill>
              </a:rPr>
              <a:t> Fujioka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53EA280-51E5-4855-8518-61050385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D365CC-370F-4AFC-9C53-2F0D0DBAB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617" y="1434214"/>
            <a:ext cx="9174429" cy="251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05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CBEE2-C368-4049-BE8C-3FD4D8DC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FAA37F-A507-461B-90B5-4294E45F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466986"/>
            <a:ext cx="10820400" cy="1751699"/>
          </a:xfrm>
        </p:spPr>
        <p:txBody>
          <a:bodyPr/>
          <a:lstStyle/>
          <a:p>
            <a:r>
              <a:rPr lang="pt-BR" dirty="0" err="1"/>
              <a:t>Req</a:t>
            </a:r>
            <a:r>
              <a:rPr lang="pt-BR" dirty="0"/>
              <a:t> (</a:t>
            </a:r>
            <a:r>
              <a:rPr lang="pt-BR" dirty="0" err="1"/>
              <a:t>Request</a:t>
            </a:r>
            <a:r>
              <a:rPr lang="pt-BR" dirty="0"/>
              <a:t>) </a:t>
            </a:r>
          </a:p>
          <a:p>
            <a:r>
              <a:rPr lang="pt-BR" dirty="0"/>
              <a:t>Res (Response)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53EA280-51E5-4855-8518-61050385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555AD63-F525-4142-A794-E40564A71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413" y="1551280"/>
            <a:ext cx="8542759" cy="248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2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C32C9-A530-47C4-9369-6A87BA75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FD0E23-149D-4BB9-B45B-18A4E5CD0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1 - Crie </a:t>
            </a:r>
            <a:r>
              <a:rPr lang="pt-BR" dirty="0" err="1"/>
              <a:t>endpoints</a:t>
            </a:r>
            <a:r>
              <a:rPr lang="pt-BR" dirty="0"/>
              <a:t> que aceitem requisições com PUT , DELETE </a:t>
            </a:r>
          </a:p>
          <a:p>
            <a:pPr marL="0" indent="0">
              <a:buNone/>
            </a:pPr>
            <a:r>
              <a:rPr lang="pt-BR" dirty="0"/>
              <a:t>2 – Crie um </a:t>
            </a:r>
            <a:r>
              <a:rPr lang="pt-BR" dirty="0" err="1"/>
              <a:t>endpoint</a:t>
            </a:r>
            <a:r>
              <a:rPr lang="pt-BR" dirty="0"/>
              <a:t> que receba requisições de todos os verbos. 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86B6E31-5A94-4BBA-B50C-BFDD59386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83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09859-CDC2-4C90-96D0-BC15CE04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ALL </a:t>
            </a:r>
            <a:r>
              <a:rPr lang="pt-BR" dirty="0" err="1"/>
              <a:t>Requests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5CB84E-3807-4E8A-A636-93151DE88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5C7D41-E5A3-4BCB-A6D9-0273D161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33A884F-B8A2-4758-94C0-638630A35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66" y="2968883"/>
            <a:ext cx="9816774" cy="182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97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F9D13-D7F1-4E1F-A46B-3D6BA4BD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Express </a:t>
            </a:r>
            <a:r>
              <a:rPr lang="pt-BR" dirty="0" err="1"/>
              <a:t>Generator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7B99DB-BD23-4017-8C78-58E8799C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$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r>
              <a:rPr lang="pt-BR" dirty="0"/>
              <a:t> </a:t>
            </a:r>
            <a:r>
              <a:rPr lang="pt-BR" dirty="0" err="1"/>
              <a:t>express-generator</a:t>
            </a:r>
            <a:r>
              <a:rPr lang="pt-BR" dirty="0"/>
              <a:t> –g</a:t>
            </a:r>
          </a:p>
          <a:p>
            <a:r>
              <a:rPr lang="pt-BR" dirty="0"/>
              <a:t>$ </a:t>
            </a:r>
            <a:r>
              <a:rPr lang="pt-BR" dirty="0" err="1"/>
              <a:t>express</a:t>
            </a:r>
            <a:r>
              <a:rPr lang="pt-BR" dirty="0"/>
              <a:t> –h   &lt;- Comando que lista as opções disponíveis.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1 - $ </a:t>
            </a:r>
            <a:r>
              <a:rPr lang="pt-BR" dirty="0" err="1"/>
              <a:t>express</a:t>
            </a:r>
            <a:r>
              <a:rPr lang="pt-BR" dirty="0"/>
              <a:t> –</a:t>
            </a:r>
            <a:r>
              <a:rPr lang="pt-BR" dirty="0" err="1"/>
              <a:t>view</a:t>
            </a:r>
            <a:r>
              <a:rPr lang="pt-BR" dirty="0"/>
              <a:t>=no-</a:t>
            </a:r>
            <a:r>
              <a:rPr lang="pt-BR" dirty="0" err="1"/>
              <a:t>view</a:t>
            </a:r>
            <a:r>
              <a:rPr lang="pt-BR" dirty="0"/>
              <a:t> </a:t>
            </a:r>
            <a:r>
              <a:rPr lang="pt-BR" dirty="0" err="1"/>
              <a:t>atendimentoapi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2 - $ </a:t>
            </a:r>
            <a:r>
              <a:rPr lang="pt-BR" dirty="0" err="1"/>
              <a:t>cd</a:t>
            </a:r>
            <a:r>
              <a:rPr lang="pt-BR" dirty="0"/>
              <a:t> </a:t>
            </a:r>
            <a:r>
              <a:rPr lang="pt-BR" dirty="0" err="1"/>
              <a:t>atendimentoapi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3 - $ </a:t>
            </a:r>
            <a:r>
              <a:rPr lang="pt-BR" dirty="0" err="1"/>
              <a:t>npm</a:t>
            </a:r>
            <a:r>
              <a:rPr lang="pt-BR" dirty="0"/>
              <a:t> </a:t>
            </a:r>
            <a:r>
              <a:rPr lang="pt-BR" dirty="0" err="1"/>
              <a:t>install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4 - $ </a:t>
            </a:r>
            <a:r>
              <a:rPr lang="pt-BR" dirty="0" err="1"/>
              <a:t>npm</a:t>
            </a:r>
            <a:r>
              <a:rPr lang="pt-BR" dirty="0"/>
              <a:t> start </a:t>
            </a:r>
          </a:p>
          <a:p>
            <a:pPr marL="0" indent="0">
              <a:buNone/>
            </a:pPr>
            <a:r>
              <a:rPr lang="pt-BR" dirty="0"/>
              <a:t>5 – Digite no </a:t>
            </a:r>
            <a:r>
              <a:rPr lang="pt-BR" dirty="0" err="1"/>
              <a:t>nevegador</a:t>
            </a:r>
            <a:r>
              <a:rPr lang="pt-BR" dirty="0"/>
              <a:t> web (</a:t>
            </a:r>
            <a:r>
              <a:rPr lang="pt-BR" dirty="0">
                <a:hlinkClick r:id="rId2"/>
              </a:rPr>
              <a:t>http://localhost:3000</a:t>
            </a:r>
            <a:r>
              <a:rPr lang="pt-BR" dirty="0"/>
              <a:t>)</a:t>
            </a:r>
          </a:p>
          <a:p>
            <a:pPr marL="0" indent="0">
              <a:buNone/>
            </a:pPr>
            <a:r>
              <a:rPr lang="pt-BR" sz="1800" dirty="0" err="1"/>
              <a:t>Branch</a:t>
            </a:r>
            <a:r>
              <a:rPr lang="pt-BR" sz="1800" dirty="0"/>
              <a:t>: </a:t>
            </a:r>
            <a:r>
              <a:rPr lang="pt-BR" sz="1050" dirty="0">
                <a:hlinkClick r:id="rId3"/>
              </a:rPr>
              <a:t>https://github.com/rodrigofujioka/frameworksweb/releases/tag/1.1.0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D35A3F-CF0F-4827-860E-4ABD47546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4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5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6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7"/>
              </a:rPr>
              <a:t>youtube/rodrigofujioka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CD45C6-E581-4EAD-99E4-773A1A907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765" y="3144015"/>
            <a:ext cx="36957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091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2D7C6-1E67-49DB-B8B6-AA9EC1B0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90" y="1511516"/>
            <a:ext cx="3977639" cy="785963"/>
          </a:xfrm>
        </p:spPr>
        <p:txBody>
          <a:bodyPr anchor="b">
            <a:normAutofit/>
          </a:bodyPr>
          <a:lstStyle/>
          <a:p>
            <a:pPr algn="l"/>
            <a:r>
              <a:rPr lang="pt-BR" sz="3200" dirty="0"/>
              <a:t>Estrutura criada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EB09BF-459D-4379-A913-84158D6D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90" y="2364573"/>
            <a:ext cx="3862873" cy="3854112"/>
          </a:xfrm>
        </p:spPr>
        <p:txBody>
          <a:bodyPr>
            <a:normAutofit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express</a:t>
            </a:r>
            <a:r>
              <a:rPr lang="pt-BR" sz="2000" dirty="0"/>
              <a:t> </a:t>
            </a:r>
            <a:r>
              <a:rPr lang="pt-BR" sz="2000" dirty="0" err="1"/>
              <a:t>generator</a:t>
            </a:r>
            <a:r>
              <a:rPr lang="pt-BR" sz="2000" dirty="0"/>
              <a:t> cria uma estrutura básica para nosso projeto.  É uma opção de utilização, sendo possível escolher </a:t>
            </a:r>
            <a:r>
              <a:rPr lang="pt-BR" sz="2000" dirty="0" err="1"/>
              <a:t>templates</a:t>
            </a:r>
            <a:r>
              <a:rPr lang="pt-BR" sz="2000" dirty="0"/>
              <a:t> para </a:t>
            </a:r>
            <a:r>
              <a:rPr lang="pt-BR" sz="2000" dirty="0" err="1"/>
              <a:t>view</a:t>
            </a:r>
            <a:r>
              <a:rPr lang="pt-BR" sz="2000" dirty="0"/>
              <a:t>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8489CD-05AA-4203-9680-41D67D55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89" y="1274107"/>
            <a:ext cx="7772400" cy="4507991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A5DC33-19E2-47F4-B287-545FDE68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Professor: Rodrigo Fujioka | </a:t>
            </a:r>
            <a:r>
              <a:rPr lang="pt-BR" sz="900">
                <a:hlinkClick r:id="rId3"/>
              </a:rPr>
              <a:t>https://www.fujideia.com.br/fuji </a:t>
            </a:r>
            <a:r>
              <a:rPr lang="en-US" sz="900"/>
              <a:t>| </a:t>
            </a:r>
            <a:r>
              <a:rPr lang="pt-BR" sz="900">
                <a:hlinkClick r:id="rId4"/>
              </a:rPr>
              <a:t>linkedin/rodrigofujioka</a:t>
            </a:r>
            <a:r>
              <a:rPr lang="pt-BR" sz="900"/>
              <a:t> |</a:t>
            </a:r>
            <a:r>
              <a:rPr lang="pt-BR" sz="900">
                <a:hlinkClick r:id="rId5"/>
              </a:rPr>
              <a:t>@rodrigofujioka</a:t>
            </a:r>
            <a:r>
              <a:rPr lang="pt-BR" sz="900"/>
              <a:t> </a:t>
            </a:r>
            <a:r>
              <a:rPr lang="en-US" sz="900"/>
              <a:t> |</a:t>
            </a:r>
            <a:r>
              <a:rPr lang="pt-BR" sz="900">
                <a:hlinkClick r:id="rId6"/>
              </a:rPr>
              <a:t>youtube/rodrigofujioka</a:t>
            </a:r>
            <a:endParaRPr lang="en-US" sz="90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349010E-6C82-4351-91FA-EB6A5D230832}"/>
              </a:ext>
            </a:extLst>
          </p:cNvPr>
          <p:cNvSpPr txBox="1">
            <a:spLocks/>
          </p:cNvSpPr>
          <p:nvPr/>
        </p:nvSpPr>
        <p:spPr>
          <a:xfrm>
            <a:off x="6096000" y="340166"/>
            <a:ext cx="3977639" cy="7859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/>
              <a:t>Organização</a:t>
            </a:r>
          </a:p>
        </p:txBody>
      </p:sp>
    </p:spTree>
    <p:extLst>
      <p:ext uri="{BB962C8B-B14F-4D97-AF65-F5344CB8AC3E}">
        <p14:creationId xmlns:p14="http://schemas.microsoft.com/office/powerpoint/2010/main" val="3941253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2D7C6-1E67-49DB-B8B6-AA9EC1B0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90" y="1511516"/>
            <a:ext cx="3977639" cy="785963"/>
          </a:xfrm>
        </p:spPr>
        <p:txBody>
          <a:bodyPr anchor="b">
            <a:normAutofit/>
          </a:bodyPr>
          <a:lstStyle/>
          <a:p>
            <a:pPr algn="l"/>
            <a:r>
              <a:rPr lang="pt-BR" sz="3200" dirty="0"/>
              <a:t>Rotas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EB09BF-459D-4379-A913-84158D6DA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90" y="2364573"/>
            <a:ext cx="3862873" cy="3854112"/>
          </a:xfrm>
        </p:spPr>
        <p:txBody>
          <a:bodyPr>
            <a:normAutofit/>
          </a:bodyPr>
          <a:lstStyle/>
          <a:p>
            <a:r>
              <a:rPr lang="pt-BR" sz="2000" b="1" dirty="0">
                <a:solidFill>
                  <a:srgbClr val="00B050"/>
                </a:solidFill>
              </a:rPr>
              <a:t>Index.js </a:t>
            </a:r>
            <a:r>
              <a:rPr lang="pt-BR" sz="2000" b="1" dirty="0"/>
              <a:t>e </a:t>
            </a:r>
            <a:r>
              <a:rPr lang="pt-BR" sz="2000" b="1" dirty="0">
                <a:solidFill>
                  <a:srgbClr val="FFC000"/>
                </a:solidFill>
              </a:rPr>
              <a:t>users.js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9A5DC33-19E2-47F4-B287-545FDE68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Professor: Rodrigo Fujioka | </a:t>
            </a:r>
            <a:r>
              <a:rPr lang="pt-BR" sz="900">
                <a:hlinkClick r:id="rId2"/>
              </a:rPr>
              <a:t>https://www.fujideia.com.br/fuji </a:t>
            </a:r>
            <a:r>
              <a:rPr lang="en-US" sz="900"/>
              <a:t>| </a:t>
            </a:r>
            <a:r>
              <a:rPr lang="pt-BR" sz="900">
                <a:hlinkClick r:id="rId3"/>
              </a:rPr>
              <a:t>linkedin/rodrigofujioka</a:t>
            </a:r>
            <a:r>
              <a:rPr lang="pt-BR" sz="900"/>
              <a:t> |</a:t>
            </a:r>
            <a:r>
              <a:rPr lang="pt-BR" sz="900">
                <a:hlinkClick r:id="rId4"/>
              </a:rPr>
              <a:t>@rodrigofujioka</a:t>
            </a:r>
            <a:r>
              <a:rPr lang="pt-BR" sz="900"/>
              <a:t> </a:t>
            </a:r>
            <a:r>
              <a:rPr lang="en-US" sz="900"/>
              <a:t> |</a:t>
            </a:r>
            <a:r>
              <a:rPr lang="pt-BR" sz="900">
                <a:hlinkClick r:id="rId5"/>
              </a:rPr>
              <a:t>youtube/rodrigofujioka</a:t>
            </a:r>
            <a:endParaRPr lang="en-US" sz="90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349010E-6C82-4351-91FA-EB6A5D230832}"/>
              </a:ext>
            </a:extLst>
          </p:cNvPr>
          <p:cNvSpPr txBox="1">
            <a:spLocks/>
          </p:cNvSpPr>
          <p:nvPr/>
        </p:nvSpPr>
        <p:spPr>
          <a:xfrm>
            <a:off x="6096000" y="340166"/>
            <a:ext cx="3977639" cy="7859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 err="1"/>
              <a:t>Routes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6E6412-568E-41AF-A627-D1A96D9A1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498" y="1126129"/>
            <a:ext cx="8944947" cy="525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7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073942-24A3-4E9B-B4E4-6E57EEC1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1B5D85-56F5-42F3-B386-C358FD156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1 - Implemente as rotas para criação dos atendimentos na coordenação.  </a:t>
            </a:r>
          </a:p>
          <a:p>
            <a:pPr marL="0" indent="0">
              <a:buNone/>
            </a:pPr>
            <a:br>
              <a:rPr lang="pt-BR" dirty="0"/>
            </a:br>
            <a:r>
              <a:rPr lang="pt-BR" dirty="0"/>
              <a:t>2 – Implemente as rotas de forma que seja possível (Cadastrar, Atualizar, Listar e remover atendimentos)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err="1"/>
              <a:t>Branch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https://github.com/rodrigofujioka/frameworksweb/releases/tag/1.2.0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6D4ACF-D354-43FF-B594-1979C7C40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3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4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5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6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11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AB602-81FA-40A6-9221-1AE55310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88665"/>
            <a:ext cx="3306744" cy="1293028"/>
          </a:xfrm>
        </p:spPr>
        <p:txBody>
          <a:bodyPr>
            <a:normAutofit/>
          </a:bodyPr>
          <a:lstStyle/>
          <a:p>
            <a:r>
              <a:rPr lang="pt-BR" sz="3200" dirty="0"/>
              <a:t>Mão na massa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405312-91AF-4AA2-AEB7-3249B6534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334827"/>
            <a:ext cx="3306742" cy="3883858"/>
          </a:xfrm>
        </p:spPr>
        <p:txBody>
          <a:bodyPr>
            <a:normAutofit/>
          </a:bodyPr>
          <a:lstStyle/>
          <a:p>
            <a:endParaRPr lang="pt-BR" sz="1600" dirty="0"/>
          </a:p>
        </p:txBody>
      </p:sp>
      <p:pic>
        <p:nvPicPr>
          <p:cNvPr id="9218" name="Picture 2" descr="mao-na-massa - Aprendiz do Marketing Digital">
            <a:extLst>
              <a:ext uri="{FF2B5EF4-FFF2-40B4-BE49-F238E27FC236}">
                <a16:creationId xmlns:a16="http://schemas.microsoft.com/office/drawing/2014/main" id="{01D0663D-55D6-46E5-A271-0ED7B4BAA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5339" y="1595367"/>
            <a:ext cx="6127287" cy="408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9B4FB32-ED2D-43FD-87E4-6EECD41E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Professor: Rodrigo Fujioka | </a:t>
            </a:r>
            <a:r>
              <a:rPr lang="pt-BR" sz="900">
                <a:hlinkClick r:id="rId3"/>
              </a:rPr>
              <a:t>https://www.fujideia.com.br/fuji </a:t>
            </a:r>
            <a:r>
              <a:rPr lang="en-US" sz="900"/>
              <a:t>| </a:t>
            </a:r>
            <a:r>
              <a:rPr lang="pt-BR" sz="900">
                <a:hlinkClick r:id="rId4"/>
              </a:rPr>
              <a:t>linkedin/rodrigofujioka</a:t>
            </a:r>
            <a:r>
              <a:rPr lang="pt-BR" sz="900"/>
              <a:t> |</a:t>
            </a:r>
            <a:r>
              <a:rPr lang="pt-BR" sz="900">
                <a:hlinkClick r:id="rId5"/>
              </a:rPr>
              <a:t>@rodrigofujioka</a:t>
            </a:r>
            <a:r>
              <a:rPr lang="pt-BR" sz="900"/>
              <a:t> </a:t>
            </a:r>
            <a:r>
              <a:rPr lang="en-US" sz="900"/>
              <a:t> |</a:t>
            </a:r>
            <a:r>
              <a:rPr lang="pt-BR" sz="900">
                <a:hlinkClick r:id="rId6"/>
              </a:rPr>
              <a:t>youtube/rodrigofujioka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50468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56262-DF67-4237-9D9F-A2BA5C6A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pt-BR" dirty="0"/>
              <a:t>Verbos HTTP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FCFF15-2357-4CE7-BEBA-04FDD7EE7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5876693"/>
            <a:ext cx="12192000" cy="8442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/>
              <a:t>Professor: Rodrigo Fujioka | </a:t>
            </a:r>
            <a:r>
              <a:rPr lang="pt-BR" sz="1400">
                <a:hlinkClick r:id="rId2"/>
              </a:rPr>
              <a:t>https://www.fujideia.com.br/fuji </a:t>
            </a:r>
            <a:r>
              <a:rPr lang="en-US" sz="1400"/>
              <a:t>| </a:t>
            </a:r>
            <a:r>
              <a:rPr lang="pt-BR" sz="1400">
                <a:hlinkClick r:id="rId3"/>
              </a:rPr>
              <a:t>linkedin/rodrigofujioka</a:t>
            </a:r>
            <a:r>
              <a:rPr lang="pt-BR" sz="1400"/>
              <a:t> |</a:t>
            </a:r>
            <a:r>
              <a:rPr lang="pt-BR" sz="1400">
                <a:hlinkClick r:id="rId4"/>
              </a:rPr>
              <a:t>@rodrigofujioka</a:t>
            </a:r>
            <a:r>
              <a:rPr lang="pt-BR" sz="1400"/>
              <a:t> </a:t>
            </a:r>
            <a:r>
              <a:rPr lang="en-US" sz="1400"/>
              <a:t> |</a:t>
            </a:r>
            <a:r>
              <a:rPr lang="pt-BR" sz="1400">
                <a:hlinkClick r:id="rId5"/>
              </a:rPr>
              <a:t>youtube/rodrigofujioka</a:t>
            </a:r>
            <a:endParaRPr lang="en-US" sz="140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467E027F-51DE-4C48-BC45-1A48B893910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583" y="1951314"/>
          <a:ext cx="11970834" cy="4142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68757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ABC2C-FFF3-4B78-AA6C-D2B31D2E7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 ? 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DC35660-D10C-4E1A-98A9-C6A2450F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6" name="Picture 2" descr="Jiraiya e jaspion - Album on Imgur">
            <a:extLst>
              <a:ext uri="{FF2B5EF4-FFF2-40B4-BE49-F238E27FC236}">
                <a16:creationId xmlns:a16="http://schemas.microsoft.com/office/drawing/2014/main" id="{C07A080B-4B17-40B0-9DEC-F86DC8DB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276" y="1837577"/>
            <a:ext cx="4410269" cy="441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5BAF566-5A56-4DF6-9E7D-070B2EED2E04}"/>
              </a:ext>
            </a:extLst>
          </p:cNvPr>
          <p:cNvSpPr txBox="1"/>
          <p:nvPr/>
        </p:nvSpPr>
        <p:spPr>
          <a:xfrm>
            <a:off x="1738679" y="137642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https://github.com/rodrigofujioka/frameworksweb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4277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CCE1B79-036D-44ED-BAD2-53F13B4A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2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3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4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5"/>
              </a:rPr>
              <a:t>youtube/rodrigofujioka</a:t>
            </a:r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04134EC-58CC-4B17-A767-A8C2626A2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850" y="0"/>
            <a:ext cx="5436150" cy="6442844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D480AE62-8ED3-4FD0-B3F0-C15B6339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884895"/>
            <a:ext cx="5145833" cy="1293028"/>
          </a:xfrm>
        </p:spPr>
        <p:txBody>
          <a:bodyPr/>
          <a:lstStyle/>
          <a:p>
            <a:r>
              <a:rPr lang="pt-BR" dirty="0"/>
              <a:t>Especializações ? </a:t>
            </a:r>
          </a:p>
        </p:txBody>
      </p:sp>
    </p:spTree>
    <p:extLst>
      <p:ext uri="{BB962C8B-B14F-4D97-AF65-F5344CB8AC3E}">
        <p14:creationId xmlns:p14="http://schemas.microsoft.com/office/powerpoint/2010/main" val="10134826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3CD3E-550F-4D98-9873-478464435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6654AC-C21D-4A51-BE04-3BF438339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200" dirty="0"/>
              <a:t>GITHUB. </a:t>
            </a:r>
            <a:r>
              <a:rPr lang="pt-BR" sz="1200" dirty="0">
                <a:hlinkClick r:id="rId2"/>
              </a:rPr>
              <a:t>https://github.com/rodrigofujioka/frameworksweb</a:t>
            </a:r>
            <a:endParaRPr lang="pt-BR" sz="1200" dirty="0"/>
          </a:p>
          <a:p>
            <a:r>
              <a:rPr lang="pt-BR" sz="1200" dirty="0"/>
              <a:t>GAMA, A.  O que é JSON. </a:t>
            </a:r>
            <a:r>
              <a:rPr lang="pt-BR" sz="1200" dirty="0">
                <a:hlinkClick r:id="rId3"/>
              </a:rPr>
              <a:t>https://www.devmedia.com.br/o-que-e-json/23166</a:t>
            </a:r>
            <a:r>
              <a:rPr lang="pt-BR" sz="1200" dirty="0"/>
              <a:t>. Devmedia,  2011.</a:t>
            </a:r>
          </a:p>
          <a:p>
            <a:r>
              <a:rPr lang="pt-BR" sz="1200" dirty="0"/>
              <a:t>MONZILA(2). JSON . </a:t>
            </a:r>
            <a:r>
              <a:rPr lang="pt-BR" sz="1200" dirty="0">
                <a:hlinkClick r:id="rId4"/>
              </a:rPr>
              <a:t>https://developer.mozilla.org/</a:t>
            </a:r>
            <a:r>
              <a:rPr lang="pt-BR" sz="1200" dirty="0" err="1">
                <a:hlinkClick r:id="rId4"/>
              </a:rPr>
              <a:t>pt</a:t>
            </a:r>
            <a:r>
              <a:rPr lang="pt-BR" sz="1200" dirty="0">
                <a:hlinkClick r:id="rId4"/>
              </a:rPr>
              <a:t>-BR/</a:t>
            </a:r>
            <a:r>
              <a:rPr lang="pt-BR" sz="1200" dirty="0" err="1">
                <a:hlinkClick r:id="rId4"/>
              </a:rPr>
              <a:t>docs</a:t>
            </a:r>
            <a:r>
              <a:rPr lang="pt-BR" sz="1200" dirty="0">
                <a:hlinkClick r:id="rId4"/>
              </a:rPr>
              <a:t>/Web/</a:t>
            </a:r>
            <a:r>
              <a:rPr lang="pt-BR" sz="1200" dirty="0" err="1">
                <a:hlinkClick r:id="rId4"/>
              </a:rPr>
              <a:t>JavaScript</a:t>
            </a:r>
            <a:r>
              <a:rPr lang="pt-BR" sz="1200" dirty="0">
                <a:hlinkClick r:id="rId4"/>
              </a:rPr>
              <a:t>/</a:t>
            </a:r>
            <a:r>
              <a:rPr lang="pt-BR" sz="1200" dirty="0" err="1">
                <a:hlinkClick r:id="rId4"/>
              </a:rPr>
              <a:t>Reference</a:t>
            </a:r>
            <a:r>
              <a:rPr lang="pt-BR" sz="1200" dirty="0">
                <a:hlinkClick r:id="rId4"/>
              </a:rPr>
              <a:t>/</a:t>
            </a:r>
            <a:r>
              <a:rPr lang="pt-BR" sz="1200" dirty="0" err="1">
                <a:hlinkClick r:id="rId4"/>
              </a:rPr>
              <a:t>Global_Objects</a:t>
            </a:r>
            <a:r>
              <a:rPr lang="pt-BR" sz="1200" dirty="0">
                <a:hlinkClick r:id="rId4"/>
              </a:rPr>
              <a:t>/JSON</a:t>
            </a:r>
            <a:r>
              <a:rPr lang="pt-BR" sz="1200" dirty="0"/>
              <a:t>. </a:t>
            </a:r>
            <a:r>
              <a:rPr lang="pt-BR" sz="1200" dirty="0" err="1"/>
              <a:t>Monzila</a:t>
            </a:r>
            <a:r>
              <a:rPr lang="pt-BR" sz="1200" dirty="0"/>
              <a:t>, 2020. </a:t>
            </a:r>
            <a:endParaRPr lang="pt-BR" sz="1600" dirty="0"/>
          </a:p>
          <a:p>
            <a:endParaRPr lang="pt-BR" sz="1600" dirty="0"/>
          </a:p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5F2710-9F18-41B3-AB06-0B777FA9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Professor: Rodrigo Fujioka | </a:t>
            </a:r>
            <a:r>
              <a:rPr lang="pt-BR">
                <a:hlinkClick r:id="rId5"/>
              </a:rPr>
              <a:t>https://www.fujideia.com.br/fuji </a:t>
            </a:r>
            <a:r>
              <a:rPr lang="en-US"/>
              <a:t>| </a:t>
            </a:r>
            <a:r>
              <a:rPr lang="pt-BR">
                <a:hlinkClick r:id="rId6"/>
              </a:rPr>
              <a:t>linkedin/rodrigofujioka</a:t>
            </a:r>
            <a:r>
              <a:rPr lang="pt-BR"/>
              <a:t> |</a:t>
            </a:r>
            <a:r>
              <a:rPr lang="pt-BR">
                <a:hlinkClick r:id="rId7"/>
              </a:rPr>
              <a:t>@rodrigofujioka</a:t>
            </a:r>
            <a:r>
              <a:rPr lang="pt-BR"/>
              <a:t> </a:t>
            </a:r>
            <a:r>
              <a:rPr lang="en-US"/>
              <a:t> |</a:t>
            </a:r>
            <a:r>
              <a:rPr lang="pt-BR">
                <a:hlinkClick r:id="rId8"/>
              </a:rPr>
              <a:t>youtube/rodrigofujioka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29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t-BR" dirty="0"/>
              <a:t>Verbos HTTP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B0B8DA-92B2-4256-A9AF-2F153FC3B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01" y="3651076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CE0E11-EE45-4335-B199-25F55CC3CAA1}"/>
              </a:ext>
            </a:extLst>
          </p:cNvPr>
          <p:cNvSpPr/>
          <p:nvPr/>
        </p:nvSpPr>
        <p:spPr>
          <a:xfrm>
            <a:off x="339365" y="1496640"/>
            <a:ext cx="10972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285C76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GET</a:t>
            </a:r>
            <a:endParaRPr lang="pt-BR" altLang="pt-BR" sz="20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método </a:t>
            </a:r>
            <a:r>
              <a:rPr lang="pt-BR" altLang="pt-BR" sz="2000" dirty="0">
                <a:latin typeface="Consolas" panose="020B0609020204030204" pitchFamily="49" charset="0"/>
                <a:cs typeface="Arial" panose="020B0604020202020204" pitchFamily="34" charset="0"/>
              </a:rPr>
              <a:t>GET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solicita a representação de um recurso específico. Requisições utilizando o método </a:t>
            </a:r>
            <a:r>
              <a:rPr lang="pt-BR" altLang="pt-BR" sz="2000" dirty="0">
                <a:latin typeface="Consolas" panose="020B0609020204030204" pitchFamily="49" charset="0"/>
                <a:cs typeface="Arial" panose="020B0604020202020204" pitchFamily="34" charset="0"/>
              </a:rPr>
              <a:t>GET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devem retornar apenas dados.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285C76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HEAD</a:t>
            </a:r>
            <a:endParaRPr lang="pt-BR" altLang="pt-BR" sz="20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O método </a:t>
            </a:r>
            <a:r>
              <a:rPr lang="pt-BR" altLang="pt-BR" sz="2000" dirty="0">
                <a:latin typeface="Consolas" panose="020B0609020204030204" pitchFamily="49" charset="0"/>
                <a:cs typeface="Arial" panose="020B0604020202020204" pitchFamily="34" charset="0"/>
              </a:rPr>
              <a:t>HEAD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solicita uma resposta de forma idêntica ao método </a:t>
            </a:r>
            <a:r>
              <a:rPr lang="pt-BR" altLang="pt-BR" sz="2000" b="1" dirty="0">
                <a:latin typeface="Consolas" panose="020B0609020204030204" pitchFamily="49" charset="0"/>
                <a:cs typeface="Arial" panose="020B0604020202020204" pitchFamily="34" charset="0"/>
              </a:rPr>
              <a:t>GET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porém sem conter o corpo da resposta.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285C76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POST</a:t>
            </a:r>
            <a:endParaRPr lang="pt-BR" altLang="pt-BR" sz="20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método </a:t>
            </a:r>
            <a:r>
              <a:rPr lang="pt-BR" altLang="pt-BR" sz="2000" dirty="0">
                <a:latin typeface="Consolas" panose="020B0609020204030204" pitchFamily="49" charset="0"/>
                <a:cs typeface="Arial" panose="020B0604020202020204" pitchFamily="34" charset="0"/>
              </a:rPr>
              <a:t>POST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é utilizado para submeter uma entidade a um recurso específico, frequentemente causando uma mudança no estado do recurso ou efeitos colaterais no servidor.</a:t>
            </a:r>
          </a:p>
        </p:txBody>
      </p:sp>
    </p:spTree>
    <p:extLst>
      <p:ext uri="{BB962C8B-B14F-4D97-AF65-F5344CB8AC3E}">
        <p14:creationId xmlns:p14="http://schemas.microsoft.com/office/powerpoint/2010/main" val="233581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t-BR" dirty="0"/>
              <a:t>Verbos HTTP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7D3276-1354-42BC-9697-2219F63EF695}"/>
              </a:ext>
            </a:extLst>
          </p:cNvPr>
          <p:cNvSpPr/>
          <p:nvPr/>
        </p:nvSpPr>
        <p:spPr>
          <a:xfrm>
            <a:off x="461913" y="1859340"/>
            <a:ext cx="100536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285C76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PUT</a:t>
            </a:r>
            <a:endParaRPr lang="pt-BR" altLang="pt-BR" sz="20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método </a:t>
            </a:r>
            <a:r>
              <a:rPr lang="pt-BR" altLang="pt-BR" sz="2000" dirty="0">
                <a:latin typeface="Consolas" panose="020B0609020204030204" pitchFamily="49" charset="0"/>
                <a:cs typeface="Arial" panose="020B0604020202020204" pitchFamily="34" charset="0"/>
              </a:rPr>
              <a:t>PUT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substitui todas as atuais representações do recurso de destino pela carga de dados da requisição.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285C76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DELETE</a:t>
            </a:r>
            <a:endParaRPr lang="pt-BR" altLang="pt-BR" sz="20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método </a:t>
            </a:r>
            <a:r>
              <a:rPr lang="pt-BR" altLang="pt-BR" sz="2000" dirty="0">
                <a:latin typeface="Consolas" panose="020B0609020204030204" pitchFamily="49" charset="0"/>
                <a:cs typeface="Arial" panose="020B0604020202020204" pitchFamily="34" charset="0"/>
              </a:rPr>
              <a:t>DELETE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remove um recurso específico.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285C76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CONNECT</a:t>
            </a:r>
            <a:endParaRPr lang="pt-BR" altLang="pt-BR" sz="20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método </a:t>
            </a:r>
            <a:r>
              <a:rPr lang="pt-BR" altLang="pt-BR" sz="2000" dirty="0">
                <a:latin typeface="Consolas" panose="020B0609020204030204" pitchFamily="49" charset="0"/>
                <a:cs typeface="Arial" panose="020B0604020202020204" pitchFamily="34" charset="0"/>
              </a:rPr>
              <a:t>CONNECT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estabelece um túnel para o servidor identificado pelo recurso de destino.</a:t>
            </a:r>
          </a:p>
        </p:txBody>
      </p:sp>
    </p:spTree>
    <p:extLst>
      <p:ext uri="{BB962C8B-B14F-4D97-AF65-F5344CB8AC3E}">
        <p14:creationId xmlns:p14="http://schemas.microsoft.com/office/powerpoint/2010/main" val="1209388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pt-BR" dirty="0"/>
              <a:t>Verbos HTTP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7D3276-1354-42BC-9697-2219F63EF695}"/>
              </a:ext>
            </a:extLst>
          </p:cNvPr>
          <p:cNvSpPr/>
          <p:nvPr/>
        </p:nvSpPr>
        <p:spPr>
          <a:xfrm>
            <a:off x="461913" y="1859340"/>
            <a:ext cx="108502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285C76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2"/>
              </a:rPr>
              <a:t>OPTIONS</a:t>
            </a:r>
            <a:endParaRPr lang="pt-BR" altLang="pt-BR" sz="20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método </a:t>
            </a:r>
            <a:r>
              <a:rPr lang="pt-BR" altLang="pt-BR" sz="2000" dirty="0">
                <a:latin typeface="Consolas" panose="020B0609020204030204" pitchFamily="49" charset="0"/>
                <a:cs typeface="Arial" panose="020B0604020202020204" pitchFamily="34" charset="0"/>
              </a:rPr>
              <a:t>OPTIONS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é usado para descrever as opções de comunicação com o recurso de destino.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285C76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TRACE</a:t>
            </a:r>
            <a:endParaRPr lang="pt-BR" altLang="pt-BR" sz="20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método </a:t>
            </a:r>
            <a:r>
              <a:rPr lang="pt-BR" altLang="pt-BR" sz="2000" dirty="0">
                <a:latin typeface="Consolas" panose="020B0609020204030204" pitchFamily="49" charset="0"/>
                <a:cs typeface="Arial" panose="020B0604020202020204" pitchFamily="34" charset="0"/>
              </a:rPr>
              <a:t>TRACE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executa um teste de chamada </a:t>
            </a:r>
            <a:r>
              <a:rPr lang="pt-BR" altLang="pt-BR" sz="2000" i="1" dirty="0">
                <a:latin typeface="Arial" panose="020B0604020202020204" pitchFamily="34" charset="0"/>
                <a:cs typeface="Arial" panose="020B0604020202020204" pitchFamily="34" charset="0"/>
              </a:rPr>
              <a:t>loop-</a:t>
            </a:r>
            <a:r>
              <a:rPr lang="pt-BR" altLang="pt-B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junto com o caminho para o recurso de destino.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0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b="1" dirty="0">
                <a:solidFill>
                  <a:srgbClr val="285C76"/>
                </a:solidFill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PATCH</a:t>
            </a:r>
            <a:endParaRPr lang="pt-BR" altLang="pt-BR" sz="20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método </a:t>
            </a:r>
            <a:r>
              <a:rPr lang="pt-BR" altLang="pt-BR" sz="2000" dirty="0">
                <a:solidFill>
                  <a:srgbClr val="333333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PATCH</a:t>
            </a:r>
            <a:r>
              <a:rPr lang="pt-BR" altLang="pt-BR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é utilizado para aplicar modificações parciais em um recurso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77092559"/>
      </p:ext>
    </p:extLst>
  </p:cSld>
  <p:clrMapOvr>
    <a:masterClrMapping/>
  </p:clrMapOvr>
</p:sld>
</file>

<file path=ppt/theme/theme1.xml><?xml version="1.0" encoding="utf-8"?>
<a:theme xmlns:a="http://schemas.openxmlformats.org/drawingml/2006/main" name="Trilha de Vap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3014</Words>
  <Application>Microsoft Office PowerPoint</Application>
  <PresentationFormat>Widescreen</PresentationFormat>
  <Paragraphs>307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Century Gothic</vt:lpstr>
      <vt:lpstr>Consolas</vt:lpstr>
      <vt:lpstr>Helvetica</vt:lpstr>
      <vt:lpstr>Open Sans</vt:lpstr>
      <vt:lpstr>Source Sans Pro</vt:lpstr>
      <vt:lpstr>Source Serif Pro</vt:lpstr>
      <vt:lpstr>Trilha de Vapor</vt:lpstr>
      <vt:lpstr>Sistemas Cliente Servidor</vt:lpstr>
      <vt:lpstr>Apresentação do PowerPoint</vt:lpstr>
      <vt:lpstr>Antes de iniciar</vt:lpstr>
      <vt:lpstr>HTTP</vt:lpstr>
      <vt:lpstr>Cliente x Regras X Servidor</vt:lpstr>
      <vt:lpstr>Verbos HTTP</vt:lpstr>
      <vt:lpstr>Verbos HTTP</vt:lpstr>
      <vt:lpstr>Verbos HTTP</vt:lpstr>
      <vt:lpstr>Verbos HTTP</vt:lpstr>
      <vt:lpstr>Verbos HTTP</vt:lpstr>
      <vt:lpstr>Exemplo</vt:lpstr>
      <vt:lpstr>Exercício</vt:lpstr>
      <vt:lpstr>Leituras:</vt:lpstr>
      <vt:lpstr>Apresentação do PowerPoint</vt:lpstr>
      <vt:lpstr>Nesse material, vamos utilizar o postman.</vt:lpstr>
      <vt:lpstr>As requisições (Respostas)</vt:lpstr>
      <vt:lpstr>Serviços Web</vt:lpstr>
      <vt:lpstr>API</vt:lpstr>
      <vt:lpstr>JSON</vt:lpstr>
      <vt:lpstr>JSON - JavaScript Object Notation,</vt:lpstr>
      <vt:lpstr>Apresentação do PowerPoint</vt:lpstr>
      <vt:lpstr>Javascript x Json</vt:lpstr>
      <vt:lpstr>Crie umA Classe PHP</vt:lpstr>
      <vt:lpstr>Obcjet to JSON</vt:lpstr>
      <vt:lpstr>Deserealizando</vt:lpstr>
      <vt:lpstr>Executando</vt:lpstr>
      <vt:lpstr>Observe o JSON abaixo</vt:lpstr>
      <vt:lpstr>Exercício 1</vt:lpstr>
      <vt:lpstr>Exercício 2</vt:lpstr>
      <vt:lpstr>Apresentação do PowerPoint</vt:lpstr>
      <vt:lpstr>Dúvidas ? </vt:lpstr>
      <vt:lpstr>JavaScript</vt:lpstr>
      <vt:lpstr>Vamos ver ?</vt:lpstr>
      <vt:lpstr>Variáveis</vt:lpstr>
      <vt:lpstr>Variáveis</vt:lpstr>
      <vt:lpstr>Operadores</vt:lpstr>
      <vt:lpstr>Funções</vt:lpstr>
      <vt:lpstr>Condicionais</vt:lpstr>
      <vt:lpstr>Condicionais</vt:lpstr>
      <vt:lpstr>Operadores</vt:lpstr>
      <vt:lpstr>Laços de repetição</vt:lpstr>
      <vt:lpstr>Exercício</vt:lpstr>
      <vt:lpstr>NODE.JS</vt:lpstr>
      <vt:lpstr>Express</vt:lpstr>
      <vt:lpstr>Mãos a obra. </vt:lpstr>
      <vt:lpstr>Clonar repositório</vt:lpstr>
      <vt:lpstr>Para utilizar ssh</vt:lpstr>
      <vt:lpstr>Clonando repositório</vt:lpstr>
      <vt:lpstr>Iniciando o projeto</vt:lpstr>
      <vt:lpstr>Instalando o express</vt:lpstr>
      <vt:lpstr>GET</vt:lpstr>
      <vt:lpstr>POST</vt:lpstr>
      <vt:lpstr>Exercício</vt:lpstr>
      <vt:lpstr>ALL Requests</vt:lpstr>
      <vt:lpstr>Express Generator</vt:lpstr>
      <vt:lpstr>Estrutura criada</vt:lpstr>
      <vt:lpstr>Rotas</vt:lpstr>
      <vt:lpstr>Exercício</vt:lpstr>
      <vt:lpstr>Mão na massa</vt:lpstr>
      <vt:lpstr>Perguntas ? </vt:lpstr>
      <vt:lpstr>Especializações ? 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Cliente Servidor</dc:title>
  <dc:creator>Rodrigo da Cruz Fujioka</dc:creator>
  <cp:lastModifiedBy>Rodrigo da Cruz Fujioka</cp:lastModifiedBy>
  <cp:revision>8</cp:revision>
  <dcterms:created xsi:type="dcterms:W3CDTF">2020-08-24T04:09:19Z</dcterms:created>
  <dcterms:modified xsi:type="dcterms:W3CDTF">2020-08-24T04:15:08Z</dcterms:modified>
</cp:coreProperties>
</file>